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6"/>
  </p:notesMasterIdLst>
  <p:handoutMasterIdLst>
    <p:handoutMasterId r:id="rId7"/>
  </p:handoutMasterIdLst>
  <p:sldIdLst>
    <p:sldId id="720" r:id="rId2"/>
    <p:sldId id="693" r:id="rId3"/>
    <p:sldId id="707" r:id="rId4"/>
    <p:sldId id="721" r:id="rId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1E75B0"/>
    <a:srgbClr val="73B64B"/>
    <a:srgbClr val="595959"/>
    <a:srgbClr val="ECECEC"/>
    <a:srgbClr val="88D1DA"/>
    <a:srgbClr val="F26650"/>
    <a:srgbClr val="1D4C60"/>
    <a:srgbClr val="E2E2E2"/>
    <a:srgbClr val="B2DD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29" autoAdjust="0"/>
    <p:restoredTop sz="94590"/>
  </p:normalViewPr>
  <p:slideViewPr>
    <p:cSldViewPr snapToGrid="0">
      <p:cViewPr varScale="1">
        <p:scale>
          <a:sx n="50" d="100"/>
          <a:sy n="50" d="100"/>
        </p:scale>
        <p:origin x="2789" y="53"/>
      </p:cViewPr>
      <p:guideLst/>
    </p:cSldViewPr>
  </p:slideViewPr>
  <p:notesTextViewPr>
    <p:cViewPr>
      <p:scale>
        <a:sx n="1" d="1"/>
        <a:sy n="1" d="1"/>
      </p:scale>
      <p:origin x="0" y="0"/>
    </p:cViewPr>
  </p:notesTextViewPr>
  <p:sorterViewPr>
    <p:cViewPr>
      <p:scale>
        <a:sx n="56" d="100"/>
        <a:sy n="56"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Cole" userId="dfcc77e2-1125-4a82-9040-6e41810ab603" providerId="ADAL" clId="{B0B9686C-DB24-4442-9D5D-B346E7AF3E27}"/>
    <pc:docChg chg="modSld">
      <pc:chgData name="Laurence Cole" userId="dfcc77e2-1125-4a82-9040-6e41810ab603" providerId="ADAL" clId="{B0B9686C-DB24-4442-9D5D-B346E7AF3E27}" dt="2025-09-04T07:05:58.495" v="2" actId="14100"/>
      <pc:docMkLst>
        <pc:docMk/>
      </pc:docMkLst>
      <pc:sldChg chg="modSp mod">
        <pc:chgData name="Laurence Cole" userId="dfcc77e2-1125-4a82-9040-6e41810ab603" providerId="ADAL" clId="{B0B9686C-DB24-4442-9D5D-B346E7AF3E27}" dt="2025-09-04T07:05:58.495" v="2" actId="14100"/>
        <pc:sldMkLst>
          <pc:docMk/>
          <pc:sldMk cId="66564454" sldId="707"/>
        </pc:sldMkLst>
        <pc:graphicFrameChg chg="modGraphic">
          <ac:chgData name="Laurence Cole" userId="dfcc77e2-1125-4a82-9040-6e41810ab603" providerId="ADAL" clId="{B0B9686C-DB24-4442-9D5D-B346E7AF3E27}" dt="2025-09-04T07:05:58.495" v="2" actId="14100"/>
          <ac:graphicFrameMkLst>
            <pc:docMk/>
            <pc:sldMk cId="66564454" sldId="707"/>
            <ac:graphicFrameMk id="8" creationId="{A992F368-27D2-3041-9139-E066708E20F6}"/>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9/4/2025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04/09/2025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09" name="Rectangle 108">
            <a:extLst>
              <a:ext uri="{FF2B5EF4-FFF2-40B4-BE49-F238E27FC236}">
                <a16:creationId xmlns:a16="http://schemas.microsoft.com/office/drawing/2014/main" id="{3158CFF4-FFD8-F922-71C5-11F142B10A4B}"/>
              </a:ext>
            </a:extLst>
          </p:cNvPr>
          <p:cNvSpPr/>
          <p:nvPr userDrawn="1"/>
        </p:nvSpPr>
        <p:spPr>
          <a:xfrm>
            <a:off x="-21689" y="6250559"/>
            <a:ext cx="4193871" cy="2979228"/>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108" name="Picture Placeholder 107">
            <a:extLst>
              <a:ext uri="{FF2B5EF4-FFF2-40B4-BE49-F238E27FC236}">
                <a16:creationId xmlns:a16="http://schemas.microsoft.com/office/drawing/2014/main" id="{48903372-E85B-190E-34EC-FB87FF1195A5}"/>
              </a:ext>
            </a:extLst>
          </p:cNvPr>
          <p:cNvSpPr>
            <a:spLocks noGrp="1"/>
          </p:cNvSpPr>
          <p:nvPr>
            <p:ph type="pic" sz="quarter" idx="10"/>
          </p:nvPr>
        </p:nvSpPr>
        <p:spPr>
          <a:xfrm>
            <a:off x="0" y="2750707"/>
            <a:ext cx="7559675" cy="5227198"/>
          </a:xfrm>
          <a:custGeom>
            <a:avLst/>
            <a:gdLst>
              <a:gd name="connsiteX0" fmla="*/ 0 w 7559675"/>
              <a:gd name="connsiteY0" fmla="*/ 0 h 5227198"/>
              <a:gd name="connsiteX1" fmla="*/ 7559675 w 7559675"/>
              <a:gd name="connsiteY1" fmla="*/ 0 h 5227198"/>
              <a:gd name="connsiteX2" fmla="*/ 7559675 w 7559675"/>
              <a:gd name="connsiteY2" fmla="*/ 5227198 h 5227198"/>
              <a:gd name="connsiteX3" fmla="*/ 4172182 w 7559675"/>
              <a:gd name="connsiteY3" fmla="*/ 5227198 h 5227198"/>
              <a:gd name="connsiteX4" fmla="*/ 4172182 w 7559675"/>
              <a:gd name="connsiteY4" fmla="*/ 3499852 h 5227198"/>
              <a:gd name="connsiteX5" fmla="*/ 0 w 7559675"/>
              <a:gd name="connsiteY5" fmla="*/ 3499852 h 522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675" h="5227198">
                <a:moveTo>
                  <a:pt x="0" y="0"/>
                </a:moveTo>
                <a:lnTo>
                  <a:pt x="7559675" y="0"/>
                </a:lnTo>
                <a:lnTo>
                  <a:pt x="7559675" y="5227198"/>
                </a:lnTo>
                <a:lnTo>
                  <a:pt x="4172182" y="5227198"/>
                </a:lnTo>
                <a:lnTo>
                  <a:pt x="4172182" y="3499852"/>
                </a:lnTo>
                <a:lnTo>
                  <a:pt x="0" y="349985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595959"/>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5959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grpSp>
        <p:nvGrpSpPr>
          <p:cNvPr id="8" name="Graphic 9">
            <a:extLst>
              <a:ext uri="{FF2B5EF4-FFF2-40B4-BE49-F238E27FC236}">
                <a16:creationId xmlns:a16="http://schemas.microsoft.com/office/drawing/2014/main" id="{BE4CA015-E9FA-17D7-8C2F-982458F8BE6F}"/>
              </a:ext>
            </a:extLst>
          </p:cNvPr>
          <p:cNvGrpSpPr/>
          <p:nvPr userDrawn="1"/>
        </p:nvGrpSpPr>
        <p:grpSpPr>
          <a:xfrm>
            <a:off x="-721258" y="7184571"/>
            <a:ext cx="2530502" cy="2045216"/>
            <a:chOff x="5816064" y="9435173"/>
            <a:chExt cx="798029" cy="644987"/>
          </a:xfrm>
        </p:grpSpPr>
        <p:sp>
          <p:nvSpPr>
            <p:cNvPr id="9" name="Freeform 8">
              <a:extLst>
                <a:ext uri="{FF2B5EF4-FFF2-40B4-BE49-F238E27FC236}">
                  <a16:creationId xmlns:a16="http://schemas.microsoft.com/office/drawing/2014/main" id="{C342DFC2-A9E5-312C-7900-EC171825578B}"/>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5A920F9-E0E8-0DEC-5031-A394A47538EB}"/>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385C6A6-5EE3-3698-7A0F-B96D55B52BCF}"/>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D336B51-1EB5-FD8D-B56C-EF22BC32E656}"/>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E825C8D-EC8E-A068-4F7D-CF5530D37E8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244D9C2-5CE4-52E6-67CA-6CA3595DE917}"/>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27AD891-ED27-F3ED-A7C8-B6F8E756F9A6}"/>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C555C94-CD62-3E40-436A-7F86468E3A17}"/>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96DF3B-523B-7C58-B25F-B2BFEE9D2283}"/>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1B51BBD-5554-DF08-B9AA-D8AE2E9D671D}"/>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9A29920-FEEE-0487-2D7D-A7E2315FD9D0}"/>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D16108A-87E2-4799-BBC2-E14907F10A1F}"/>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D8A2D2C1-A87C-5BC4-83F1-2B8B4EA66FBB}"/>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65CDF77-46DF-AB84-7F70-086D09C4F5AB}"/>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C741723-3EB3-871D-0825-BCE69CF27E1F}"/>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pic>
        <p:nvPicPr>
          <p:cNvPr id="27" name="Picture 26">
            <a:extLst>
              <a:ext uri="{FF2B5EF4-FFF2-40B4-BE49-F238E27FC236}">
                <a16:creationId xmlns:a16="http://schemas.microsoft.com/office/drawing/2014/main" id="{D39E02E1-F3CA-C11D-7842-203499585E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9837" y="557365"/>
            <a:ext cx="3340287" cy="1809322"/>
          </a:xfrm>
          <a:prstGeom prst="rect">
            <a:avLst/>
          </a:prstGeom>
        </p:spPr>
      </p:pic>
      <p:pic>
        <p:nvPicPr>
          <p:cNvPr id="28" name="Picture 27">
            <a:extLst>
              <a:ext uri="{FF2B5EF4-FFF2-40B4-BE49-F238E27FC236}">
                <a16:creationId xmlns:a16="http://schemas.microsoft.com/office/drawing/2014/main" id="{D0073CAB-7C77-C167-4A88-A0433898C216}"/>
              </a:ext>
            </a:extLst>
          </p:cNvPr>
          <p:cNvPicPr>
            <a:picLocks noChangeAspect="1"/>
          </p:cNvPicPr>
          <p:nvPr userDrawn="1"/>
        </p:nvPicPr>
        <p:blipFill>
          <a:blip r:embed="rId3"/>
          <a:stretch>
            <a:fillRect/>
          </a:stretch>
        </p:blipFill>
        <p:spPr>
          <a:xfrm>
            <a:off x="540334" y="9894448"/>
            <a:ext cx="1534912" cy="321372"/>
          </a:xfrm>
          <a:prstGeom prst="rect">
            <a:avLst/>
          </a:prstGeom>
        </p:spPr>
      </p:pic>
      <p:sp>
        <p:nvSpPr>
          <p:cNvPr id="29" name="Rectangle 28">
            <a:extLst>
              <a:ext uri="{FF2B5EF4-FFF2-40B4-BE49-F238E27FC236}">
                <a16:creationId xmlns:a16="http://schemas.microsoft.com/office/drawing/2014/main" id="{2FB79EB9-DB52-0867-DC7A-648BA1AA7D06}"/>
              </a:ext>
            </a:extLst>
          </p:cNvPr>
          <p:cNvSpPr/>
          <p:nvPr userDrawn="1"/>
        </p:nvSpPr>
        <p:spPr>
          <a:xfrm>
            <a:off x="-2706886" y="-375480"/>
            <a:ext cx="2675281" cy="1233718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73B64B"/>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A72584F4-F2C7-6051-DD5B-74CD52E44F8E}"/>
              </a:ext>
            </a:extLst>
          </p:cNvPr>
          <p:cNvSpPr/>
          <p:nvPr userDrawn="1"/>
        </p:nvSpPr>
        <p:spPr>
          <a:xfrm>
            <a:off x="0" y="3873878"/>
            <a:ext cx="7559675" cy="551996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E75B0"/>
          </a:solidFill>
          <a:ln w="30808" cap="flat">
            <a:noFill/>
            <a:prstDash val="solid"/>
            <a:miter/>
          </a:ln>
        </p:spPr>
        <p:txBody>
          <a:bodyPr rtlCol="0" anchor="ctr"/>
          <a:lstStyle/>
          <a:p>
            <a:endParaRPr lang="en-US"/>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764152" y="9065038"/>
            <a:ext cx="2360829" cy="493417"/>
          </a:xfrm>
          <a:prstGeom prst="rect">
            <a:avLst/>
          </a:prstGeom>
          <a:solidFill>
            <a:srgbClr val="73B64B"/>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7" y="7600465"/>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sp>
        <p:nvSpPr>
          <p:cNvPr id="96" name="Text Placeholder 32">
            <a:extLst>
              <a:ext uri="{FF2B5EF4-FFF2-40B4-BE49-F238E27FC236}">
                <a16:creationId xmlns:a16="http://schemas.microsoft.com/office/drawing/2014/main" id="{C3DD0260-C53F-89BB-1933-1B8D9F7EA139}"/>
              </a:ext>
            </a:extLst>
          </p:cNvPr>
          <p:cNvSpPr>
            <a:spLocks noGrp="1"/>
          </p:cNvSpPr>
          <p:nvPr>
            <p:ph type="body" sz="quarter" idx="48" hasCustomPrompt="1"/>
          </p:nvPr>
        </p:nvSpPr>
        <p:spPr>
          <a:xfrm>
            <a:off x="584395" y="4246007"/>
            <a:ext cx="6599988" cy="1899940"/>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10" name="Picture 9">
            <a:extLst>
              <a:ext uri="{FF2B5EF4-FFF2-40B4-BE49-F238E27FC236}">
                <a16:creationId xmlns:a16="http://schemas.microsoft.com/office/drawing/2014/main" id="{02D7FED1-2346-E382-9B1C-A9DC2022DD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2146" y="954787"/>
            <a:ext cx="3340287" cy="1809322"/>
          </a:xfrm>
          <a:prstGeom prst="rect">
            <a:avLst/>
          </a:prstGeom>
        </p:spPr>
      </p:pic>
      <p:grpSp>
        <p:nvGrpSpPr>
          <p:cNvPr id="13" name="Graphic 9">
            <a:extLst>
              <a:ext uri="{FF2B5EF4-FFF2-40B4-BE49-F238E27FC236}">
                <a16:creationId xmlns:a16="http://schemas.microsoft.com/office/drawing/2014/main" id="{ED85D37A-CA2F-E098-E186-7673B6E80244}"/>
              </a:ext>
            </a:extLst>
          </p:cNvPr>
          <p:cNvGrpSpPr/>
          <p:nvPr userDrawn="1"/>
        </p:nvGrpSpPr>
        <p:grpSpPr>
          <a:xfrm>
            <a:off x="-360218" y="7654482"/>
            <a:ext cx="2152073" cy="1739360"/>
            <a:chOff x="5816064" y="9435173"/>
            <a:chExt cx="798029" cy="644987"/>
          </a:xfrm>
        </p:grpSpPr>
        <p:sp>
          <p:nvSpPr>
            <p:cNvPr id="14" name="Freeform 13">
              <a:extLst>
                <a:ext uri="{FF2B5EF4-FFF2-40B4-BE49-F238E27FC236}">
                  <a16:creationId xmlns:a16="http://schemas.microsoft.com/office/drawing/2014/main" id="{87198B99-875E-D37D-D1B7-0927461C0CC0}"/>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587FC6E-A38A-9AF3-D5DD-8A0F76330C07}"/>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69EAF50-E99A-A421-81AF-DF9DB6352FB2}"/>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8081D26-57EC-0219-488F-9EA2E1547C30}"/>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76AC3EF-2E09-711F-36BD-21D81ABA961D}"/>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3D7CF88-0D5E-C363-FC95-AEB9502BF41C}"/>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82A842-B50C-B1DB-4270-19AC723F6494}"/>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DD4F31B-D769-09A7-1B61-7240733B187B}"/>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5E5B0B1-2950-A9C3-A2B1-21D31C635141}"/>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20CFD3A-AA81-95BE-B1ED-3210A0D4F118}"/>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EE1B0E1-D362-4956-760D-941287E5DB03}"/>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379DD3F-508A-2041-2719-C9476ADF723D}"/>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A5D568B-4E06-CA36-FC3F-EC925A9A39E7}"/>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D56BF-6239-D109-0323-4E0B2FFA3DA1}"/>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4AE99E43-C941-B925-8369-D5A37AA2553D}"/>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35" name="Freeform 34">
            <a:extLst>
              <a:ext uri="{FF2B5EF4-FFF2-40B4-BE49-F238E27FC236}">
                <a16:creationId xmlns:a16="http://schemas.microsoft.com/office/drawing/2014/main" id="{CA6EC2B9-B137-C21A-76B4-37A838BC9876}"/>
              </a:ext>
            </a:extLst>
          </p:cNvPr>
          <p:cNvSpPr/>
          <p:nvPr userDrawn="1"/>
        </p:nvSpPr>
        <p:spPr>
          <a:xfrm>
            <a:off x="-2414298" y="-294433"/>
            <a:ext cx="2397597" cy="1128067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pic>
        <p:nvPicPr>
          <p:cNvPr id="36" name="Picture 35">
            <a:extLst>
              <a:ext uri="{FF2B5EF4-FFF2-40B4-BE49-F238E27FC236}">
                <a16:creationId xmlns:a16="http://schemas.microsoft.com/office/drawing/2014/main" id="{F281F975-FE07-540A-F7C1-85F59D2694B6}"/>
              </a:ext>
            </a:extLst>
          </p:cNvPr>
          <p:cNvPicPr>
            <a:picLocks noChangeAspect="1"/>
          </p:cNvPicPr>
          <p:nvPr userDrawn="1"/>
        </p:nvPicPr>
        <p:blipFill>
          <a:blip r:embed="rId3"/>
          <a:stretch>
            <a:fillRect/>
          </a:stretch>
        </p:blipFill>
        <p:spPr>
          <a:xfrm>
            <a:off x="540334" y="9894448"/>
            <a:ext cx="1534912" cy="321372"/>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437908" y="4438962"/>
            <a:ext cx="10691813" cy="1813889"/>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466477" y="2188157"/>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3067833" y="2188157"/>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466477" y="2663399"/>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3067833" y="266352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466477" y="3164533"/>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3067833" y="3164533"/>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466477" y="3665488"/>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3067833" y="3665488"/>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466477" y="4167278"/>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3067833" y="4167278"/>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476117" y="4696474"/>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3077473" y="4696474"/>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476117" y="5186706"/>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3077473" y="5186706"/>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32">
            <a:extLst>
              <a:ext uri="{FF2B5EF4-FFF2-40B4-BE49-F238E27FC236}">
                <a16:creationId xmlns:a16="http://schemas.microsoft.com/office/drawing/2014/main" id="{3B553DEC-998F-8A1E-0E1C-A0745A099934}"/>
              </a:ext>
            </a:extLst>
          </p:cNvPr>
          <p:cNvSpPr>
            <a:spLocks noGrp="1"/>
          </p:cNvSpPr>
          <p:nvPr>
            <p:ph type="body" sz="quarter" idx="10" hasCustomPrompt="1"/>
          </p:nvPr>
        </p:nvSpPr>
        <p:spPr>
          <a:xfrm rot="16200000">
            <a:off x="-1139935" y="3531051"/>
            <a:ext cx="4225188" cy="1278418"/>
          </a:xfrm>
          <a:prstGeom prst="rect">
            <a:avLst/>
          </a:prstGeom>
        </p:spPr>
        <p:txBody>
          <a:bodyPr anchor="t">
            <a:noAutofit/>
          </a:bodyPr>
          <a:lstStyle>
            <a:lvl1pPr marL="0" indent="0" algn="r">
              <a:lnSpc>
                <a:spcPct val="100000"/>
              </a:lnSpc>
              <a:spcBef>
                <a:spcPts val="0"/>
              </a:spcBef>
              <a:buNone/>
              <a:defRPr sz="65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grpSp>
        <p:nvGrpSpPr>
          <p:cNvPr id="2" name="Graphic 9">
            <a:extLst>
              <a:ext uri="{FF2B5EF4-FFF2-40B4-BE49-F238E27FC236}">
                <a16:creationId xmlns:a16="http://schemas.microsoft.com/office/drawing/2014/main" id="{F9DA1E01-FF1F-83B5-CABB-5EAB760D4110}"/>
              </a:ext>
            </a:extLst>
          </p:cNvPr>
          <p:cNvGrpSpPr/>
          <p:nvPr userDrawn="1"/>
        </p:nvGrpSpPr>
        <p:grpSpPr>
          <a:xfrm>
            <a:off x="-541138" y="8607404"/>
            <a:ext cx="2578995" cy="2084409"/>
            <a:chOff x="5816064" y="9435173"/>
            <a:chExt cx="798029" cy="644987"/>
          </a:xfrm>
        </p:grpSpPr>
        <p:sp>
          <p:nvSpPr>
            <p:cNvPr id="3" name="Freeform 2">
              <a:extLst>
                <a:ext uri="{FF2B5EF4-FFF2-40B4-BE49-F238E27FC236}">
                  <a16:creationId xmlns:a16="http://schemas.microsoft.com/office/drawing/2014/main" id="{9E87179B-C23A-BF21-DF29-B78BD39198E7}"/>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7FF8BD8-F7B5-894C-333B-E3DE442F84ED}"/>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13685BC-D76A-E8EC-5276-8DD54A9234BC}"/>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ABCFC33-22F3-F040-DC95-29D863B941E9}"/>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6BC6DC-623D-ECEC-E936-EBB4ED4DD421}"/>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E964047-420C-5FFA-0F0D-0F6E523F44D6}"/>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A688C0F-5FC0-955D-3500-20A571DF140A}"/>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3515DF0-DEDB-AC9C-AACA-7BF29E604D33}"/>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C928D7E-4A62-F6AE-D8EE-DBFB5325C737}"/>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106A903-B88E-FD29-AF25-936594FCE257}"/>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1AEAE8F-0C7D-C55B-EA3F-FF07AB4F52C5}"/>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1A3CD3D-BDC9-CD2D-095E-897CF9CAFAB2}"/>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DF01394-B706-C00D-2A12-E8A080BC8E01}"/>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A3DF61-C367-D973-360E-F192EF1DA615}"/>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3DE504-5F25-9E6F-E157-B0E7CC6609A9}"/>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23" name="Freeform 22">
            <a:extLst>
              <a:ext uri="{FF2B5EF4-FFF2-40B4-BE49-F238E27FC236}">
                <a16:creationId xmlns:a16="http://schemas.microsoft.com/office/drawing/2014/main" id="{AA308848-1D82-7A5A-ED72-B10E2D2D92A4}"/>
              </a:ext>
            </a:extLst>
          </p:cNvPr>
          <p:cNvSpPr/>
          <p:nvPr userDrawn="1"/>
        </p:nvSpPr>
        <p:spPr>
          <a:xfrm>
            <a:off x="-2416822" y="-294433"/>
            <a:ext cx="239759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
        <p:nvSpPr>
          <p:cNvPr id="24" name="Rectangle 23">
            <a:extLst>
              <a:ext uri="{FF2B5EF4-FFF2-40B4-BE49-F238E27FC236}">
                <a16:creationId xmlns:a16="http://schemas.microsoft.com/office/drawing/2014/main" id="{29C023E3-0705-3B43-53C7-E35FD3821598}"/>
              </a:ext>
            </a:extLst>
          </p:cNvPr>
          <p:cNvSpPr/>
          <p:nvPr userDrawn="1"/>
        </p:nvSpPr>
        <p:spPr>
          <a:xfrm>
            <a:off x="3918830" y="8102629"/>
            <a:ext cx="270264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5E5E5E"/>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5" name="Picture 24">
            <a:extLst>
              <a:ext uri="{FF2B5EF4-FFF2-40B4-BE49-F238E27FC236}">
                <a16:creationId xmlns:a16="http://schemas.microsoft.com/office/drawing/2014/main" id="{D320B483-3653-58DF-7D95-35AB30195649}"/>
              </a:ext>
            </a:extLst>
          </p:cNvPr>
          <p:cNvPicPr>
            <a:picLocks noChangeAspect="1"/>
          </p:cNvPicPr>
          <p:nvPr userDrawn="1"/>
        </p:nvPicPr>
        <p:blipFill>
          <a:blip r:embed="rId2"/>
          <a:stretch>
            <a:fillRect/>
          </a:stretch>
        </p:blipFill>
        <p:spPr>
          <a:xfrm>
            <a:off x="2355136" y="8172775"/>
            <a:ext cx="1534912" cy="321372"/>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E75B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grpSp>
        <p:nvGrpSpPr>
          <p:cNvPr id="2" name="Graphic 9">
            <a:extLst>
              <a:ext uri="{FF2B5EF4-FFF2-40B4-BE49-F238E27FC236}">
                <a16:creationId xmlns:a16="http://schemas.microsoft.com/office/drawing/2014/main" id="{C3521A9E-C5BC-820E-63BB-5D2A79AE4586}"/>
              </a:ext>
            </a:extLst>
          </p:cNvPr>
          <p:cNvGrpSpPr/>
          <p:nvPr userDrawn="1"/>
        </p:nvGrpSpPr>
        <p:grpSpPr>
          <a:xfrm>
            <a:off x="4654102" y="4276068"/>
            <a:ext cx="2376820" cy="1921006"/>
            <a:chOff x="5816064" y="9435173"/>
            <a:chExt cx="798029" cy="644987"/>
          </a:xfrm>
        </p:grpSpPr>
        <p:sp>
          <p:nvSpPr>
            <p:cNvPr id="6" name="Freeform 5">
              <a:extLst>
                <a:ext uri="{FF2B5EF4-FFF2-40B4-BE49-F238E27FC236}">
                  <a16:creationId xmlns:a16="http://schemas.microsoft.com/office/drawing/2014/main" id="{29D7F9D8-E61E-DA09-48B0-10629C5638BE}"/>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3816431-8A16-4468-B1DA-7B8E5CF90692}"/>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B13B78E-136B-3E86-9F97-777357B557F7}"/>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F74977B-BD29-5AE5-05D7-575A76B33394}"/>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22E3F96-EB00-03AD-A88E-9D5ECBAB147C}"/>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DD3E50B-BA24-972F-C4AC-A22FD1769C31}"/>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A61104C-3A96-8BCD-3994-F02B080E7AB5}"/>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B6F8D07-C90C-2318-161E-DB9E679009C3}"/>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32E0372-1550-33D8-579B-19ADC70FAF70}"/>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0CE00D8-8FA5-AC16-7F8D-BB9F41129BF2}"/>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0D03F18-B7AA-E18C-40C7-BF60A8EA8791}"/>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20922EF-C048-BD3F-EF84-5ACBE3AB7790}"/>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DB1B00B-BADB-AB99-0A51-D665049F5F3F}"/>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CAD22FC-ACD3-7E47-0512-0711C11AB137}"/>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65F2B13-FC04-4FEC-2951-4EE0A831115B}"/>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009189F5-7EBC-D283-57AC-0A6E7D300E13}"/>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0" name="Slide Number Placeholder 5">
            <a:extLst>
              <a:ext uri="{FF2B5EF4-FFF2-40B4-BE49-F238E27FC236}">
                <a16:creationId xmlns:a16="http://schemas.microsoft.com/office/drawing/2014/main" id="{44DD85AB-DBA4-07A8-A41B-2D2C6F59521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2"/>
            <a:ext cx="7590458"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6862393" y="89259"/>
            <a:ext cx="697281" cy="10602554"/>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9">
            <a:extLst>
              <a:ext uri="{FF2B5EF4-FFF2-40B4-BE49-F238E27FC236}">
                <a16:creationId xmlns:a16="http://schemas.microsoft.com/office/drawing/2014/main" id="{5D900CC6-9459-16AF-6F57-9D26BC0280D7}"/>
              </a:ext>
            </a:extLst>
          </p:cNvPr>
          <p:cNvGrpSpPr/>
          <p:nvPr userDrawn="1"/>
        </p:nvGrpSpPr>
        <p:grpSpPr>
          <a:xfrm>
            <a:off x="5432554" y="8774961"/>
            <a:ext cx="2376820" cy="1921006"/>
            <a:chOff x="5816064" y="9435173"/>
            <a:chExt cx="798029" cy="644987"/>
          </a:xfrm>
        </p:grpSpPr>
        <p:sp>
          <p:nvSpPr>
            <p:cNvPr id="14" name="Freeform 13">
              <a:extLst>
                <a:ext uri="{FF2B5EF4-FFF2-40B4-BE49-F238E27FC236}">
                  <a16:creationId xmlns:a16="http://schemas.microsoft.com/office/drawing/2014/main" id="{386B8514-4BE3-11A8-32D3-E01FD4218C8E}"/>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A6B2051-A169-6EC9-3E97-3EBEE90560C1}"/>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FBA6B83-F040-04CB-E30D-99C6C07B5495}"/>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3A75361-FDBE-D268-7BB2-569F00FD78EA}"/>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FBBAB1-E374-0F5C-7BD0-EC56EDB5744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FC7147D-3225-4C44-C727-ACE68C1946CB}"/>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7D8B2C4-E60C-A053-4548-8CFF68F7A063}"/>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7EB74-3F26-D0A1-4C3F-D94CC0B52B15}"/>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B767BB5-C70D-F487-47D0-7688D309A431}"/>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96EC92-8461-BC1F-75E4-A6327CA13D5A}"/>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1261126-4F91-13AC-F36E-962396689B60}"/>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79860FB-B36A-5B4B-D2DE-76A305E31A9F}"/>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4E6E65B-C0EA-B651-F14F-820479A7A9AE}"/>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4128E6E-2820-E1ED-9347-59503AA2BBFC}"/>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98BA6CF-229D-D5D9-FB57-EA152BE593F8}"/>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33" name="Rectangle 32">
            <a:extLst>
              <a:ext uri="{FF2B5EF4-FFF2-40B4-BE49-F238E27FC236}">
                <a16:creationId xmlns:a16="http://schemas.microsoft.com/office/drawing/2014/main" id="{340E0647-A2F2-AC52-115E-D38EF42E9118}"/>
              </a:ext>
            </a:extLst>
          </p:cNvPr>
          <p:cNvSpPr/>
          <p:nvPr userDrawn="1"/>
        </p:nvSpPr>
        <p:spPr>
          <a:xfrm>
            <a:off x="155601" y="178518"/>
            <a:ext cx="6717054" cy="10321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2">
            <a:extLst>
              <a:ext uri="{FF2B5EF4-FFF2-40B4-BE49-F238E27FC236}">
                <a16:creationId xmlns:a16="http://schemas.microsoft.com/office/drawing/2014/main" id="{68A5D84B-4188-C273-A869-1ECBB7EAE592}"/>
              </a:ext>
            </a:extLst>
          </p:cNvPr>
          <p:cNvSpPr>
            <a:spLocks noGrp="1"/>
          </p:cNvSpPr>
          <p:nvPr>
            <p:ph type="body" sz="quarter" idx="61" hasCustomPrompt="1"/>
          </p:nvPr>
        </p:nvSpPr>
        <p:spPr>
          <a:xfrm>
            <a:off x="-9335" y="644872"/>
            <a:ext cx="3483429" cy="586086"/>
          </a:xfrm>
          <a:prstGeom prst="rect">
            <a:avLst/>
          </a:prstGeom>
          <a:noFill/>
        </p:spPr>
        <p:txBody>
          <a:bodyPr anchor="ctr">
            <a:noAutofit/>
          </a:bodyPr>
          <a:lstStyle>
            <a:lvl1pPr marL="731838" indent="0" algn="l">
              <a:lnSpc>
                <a:spcPts val="3800"/>
              </a:lnSpc>
              <a:spcBef>
                <a:spcPts val="0"/>
              </a:spcBef>
              <a:buNone/>
              <a:tabLst/>
              <a:defRPr sz="30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5" name="Text Placeholder 32">
            <a:extLst>
              <a:ext uri="{FF2B5EF4-FFF2-40B4-BE49-F238E27FC236}">
                <a16:creationId xmlns:a16="http://schemas.microsoft.com/office/drawing/2014/main" id="{A8CF45CD-13DB-31A6-FBA7-27A8F9C15E15}"/>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6" name="Freeform 35">
            <a:extLst>
              <a:ext uri="{FF2B5EF4-FFF2-40B4-BE49-F238E27FC236}">
                <a16:creationId xmlns:a16="http://schemas.microsoft.com/office/drawing/2014/main" id="{0A58C0AE-A309-D8E4-0989-77997A0521DB}"/>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
        <p:nvSpPr>
          <p:cNvPr id="37" name="Slide Number Placeholder 5">
            <a:extLst>
              <a:ext uri="{FF2B5EF4-FFF2-40B4-BE49-F238E27FC236}">
                <a16:creationId xmlns:a16="http://schemas.microsoft.com/office/drawing/2014/main" id="{478FF50F-E174-2869-01B6-940359AE9FB3}"/>
              </a:ext>
            </a:extLst>
          </p:cNvPr>
          <p:cNvSpPr txBox="1">
            <a:spLocks/>
          </p:cNvSpPr>
          <p:nvPr userDrawn="1"/>
        </p:nvSpPr>
        <p:spPr>
          <a:xfrm>
            <a:off x="7027611" y="10227438"/>
            <a:ext cx="416471" cy="46437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rgbClr val="5E5E5E"/>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solidFill>
                  <a:schemeClr val="bg1"/>
                </a:solidFill>
              </a:rPr>
              <a:pPr/>
              <a:t>‹#›</a:t>
            </a:fld>
            <a:endParaRPr lang="fr-CA" dirty="0">
              <a:solidFill>
                <a:schemeClr val="bg1"/>
              </a:solidFill>
            </a:endParaRPr>
          </a:p>
        </p:txBody>
      </p:sp>
      <p:sp>
        <p:nvSpPr>
          <p:cNvPr id="38" name="Rectangle 37">
            <a:extLst>
              <a:ext uri="{FF2B5EF4-FFF2-40B4-BE49-F238E27FC236}">
                <a16:creationId xmlns:a16="http://schemas.microsoft.com/office/drawing/2014/main" id="{3CFA7AE1-C27B-D502-3392-96DCB6317E1C}"/>
              </a:ext>
            </a:extLst>
          </p:cNvPr>
          <p:cNvSpPr/>
          <p:nvPr userDrawn="1"/>
        </p:nvSpPr>
        <p:spPr>
          <a:xfrm rot="16200000">
            <a:off x="5438272" y="8398609"/>
            <a:ext cx="3672254" cy="200055"/>
          </a:xfrm>
          <a:prstGeom prst="rect">
            <a:avLst/>
          </a:prstGeom>
        </p:spPr>
        <p:txBody>
          <a:bodyPr wrap="square">
            <a:spAutoFit/>
          </a:bodyPr>
          <a:lstStyle/>
          <a:p>
            <a:r>
              <a:rPr lang="fr-CA" sz="700" kern="900" spc="200" baseline="0" dirty="0">
                <a:solidFill>
                  <a:schemeClr val="bg1"/>
                </a:solidFill>
              </a:rPr>
              <a:t>START ON SUSTAINABILITY</a:t>
            </a:r>
          </a:p>
        </p:txBody>
      </p:sp>
      <p:cxnSp>
        <p:nvCxnSpPr>
          <p:cNvPr id="39" name="Straight Connector 38">
            <a:extLst>
              <a:ext uri="{FF2B5EF4-FFF2-40B4-BE49-F238E27FC236}">
                <a16:creationId xmlns:a16="http://schemas.microsoft.com/office/drawing/2014/main" id="{0B06DFCA-742C-E4A0-BE52-15712094886C}"/>
              </a:ext>
            </a:extLst>
          </p:cNvPr>
          <p:cNvCxnSpPr/>
          <p:nvPr userDrawn="1"/>
        </p:nvCxnSpPr>
        <p:spPr>
          <a:xfrm>
            <a:off x="7186167" y="10368046"/>
            <a:ext cx="176463" cy="0"/>
          </a:xfrm>
          <a:prstGeom prst="line">
            <a:avLst/>
          </a:prstGeom>
          <a:ln>
            <a:solidFill>
              <a:srgbClr val="73B6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73B64B"/>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1795"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grpSp>
        <p:nvGrpSpPr>
          <p:cNvPr id="5" name="Graphic 9">
            <a:extLst>
              <a:ext uri="{FF2B5EF4-FFF2-40B4-BE49-F238E27FC236}">
                <a16:creationId xmlns:a16="http://schemas.microsoft.com/office/drawing/2014/main" id="{661F3DA2-95E6-EEA2-D2B6-3996FE92ED32}"/>
              </a:ext>
            </a:extLst>
          </p:cNvPr>
          <p:cNvGrpSpPr/>
          <p:nvPr userDrawn="1"/>
        </p:nvGrpSpPr>
        <p:grpSpPr>
          <a:xfrm flipH="1">
            <a:off x="5467143" y="2546965"/>
            <a:ext cx="3201594" cy="2587609"/>
            <a:chOff x="5816064" y="9435173"/>
            <a:chExt cx="798029" cy="644987"/>
          </a:xfrm>
        </p:grpSpPr>
        <p:sp>
          <p:nvSpPr>
            <p:cNvPr id="6" name="Freeform 5">
              <a:extLst>
                <a:ext uri="{FF2B5EF4-FFF2-40B4-BE49-F238E27FC236}">
                  <a16:creationId xmlns:a16="http://schemas.microsoft.com/office/drawing/2014/main" id="{A6F6326C-1413-0F7F-C1EB-CB598843D35B}"/>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D9D486C-102F-7204-3005-45C6CF12D4BF}"/>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C541468-A771-7F5A-E2C6-E8E2A34E6E68}"/>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9D07FB7-473C-543D-24A1-46935F7D9962}"/>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4E1F06-2779-FCCD-1BA5-EDA1579D5DD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13F4FC0-0264-60D2-EB64-9C5D0BEAD56B}"/>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EAD8A43-ED6A-4504-95F3-396BD6175C76}"/>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1541C42-13A7-0CA3-F8A0-72DDCFAF559C}"/>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92330A8-D1F4-AE17-BF32-71DDD8A65925}"/>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EA3B79F-5695-6821-D9F3-275554E7F5F3}"/>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D6A5067-8F56-C004-3FFB-F9F8F58A335A}"/>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1AFA14C-EE9E-C3AC-A1B0-3F72EAEDE582}"/>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E7AAA50-47D4-55DB-F6AE-E9B5E7DB9EB3}"/>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8CFDE-2389-DBF2-ACB7-BD24C663F901}"/>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F37DE4D-4C8A-13D3-B712-6CD4531F3919}"/>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C8305601-4002-D771-F33D-68F65A1AF227}"/>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36EED6B-B013-D34C-789E-23FFA7409966}"/>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2" name="Rectangle 11">
            <a:extLst>
              <a:ext uri="{FF2B5EF4-FFF2-40B4-BE49-F238E27FC236}">
                <a16:creationId xmlns:a16="http://schemas.microsoft.com/office/drawing/2014/main" id="{125256B5-5984-8A40-63BE-B766E20DDE4A}"/>
              </a:ext>
            </a:extLst>
          </p:cNvPr>
          <p:cNvSpPr/>
          <p:nvPr userDrawn="1"/>
        </p:nvSpPr>
        <p:spPr>
          <a:xfrm rot="16200000">
            <a:off x="5438272" y="8398609"/>
            <a:ext cx="3672254" cy="200055"/>
          </a:xfrm>
          <a:prstGeom prst="rect">
            <a:avLst/>
          </a:prstGeom>
        </p:spPr>
        <p:txBody>
          <a:bodyPr wrap="square">
            <a:spAutoFit/>
          </a:bodyPr>
          <a:lstStyle/>
          <a:p>
            <a:r>
              <a:rPr lang="fr-CA" sz="700" kern="900" spc="200" baseline="0" dirty="0">
                <a:solidFill>
                  <a:srgbClr val="595959"/>
                </a:solidFill>
              </a:rPr>
              <a:t>START ON SUSTAINABILITY</a:t>
            </a:r>
          </a:p>
        </p:txBody>
      </p:sp>
      <p:cxnSp>
        <p:nvCxnSpPr>
          <p:cNvPr id="13" name="Straight Connector 12">
            <a:extLst>
              <a:ext uri="{FF2B5EF4-FFF2-40B4-BE49-F238E27FC236}">
                <a16:creationId xmlns:a16="http://schemas.microsoft.com/office/drawing/2014/main" id="{990D15A0-0274-14EA-DDFA-161D7DA4DEA6}"/>
              </a:ext>
            </a:extLst>
          </p:cNvPr>
          <p:cNvCxnSpPr/>
          <p:nvPr userDrawn="1"/>
        </p:nvCxnSpPr>
        <p:spPr>
          <a:xfrm>
            <a:off x="7186167" y="10368046"/>
            <a:ext cx="176463" cy="0"/>
          </a:xfrm>
          <a:prstGeom prst="line">
            <a:avLst/>
          </a:prstGeom>
          <a:ln>
            <a:solidFill>
              <a:srgbClr val="73B6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DF457F0-748F-7615-DE72-2D0B196659B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956" b="26956"/>
          <a:stretch>
            <a:fillRect/>
          </a:stretch>
        </p:blipFill>
        <p:spPr/>
      </p:pic>
      <p:sp>
        <p:nvSpPr>
          <p:cNvPr id="5" name="Rectangle 4">
            <a:extLst>
              <a:ext uri="{FF2B5EF4-FFF2-40B4-BE49-F238E27FC236}">
                <a16:creationId xmlns:a16="http://schemas.microsoft.com/office/drawing/2014/main" id="{97BA8D93-ABBE-5B05-7721-822BFB4E2D01}"/>
              </a:ext>
            </a:extLst>
          </p:cNvPr>
          <p:cNvSpPr/>
          <p:nvPr/>
        </p:nvSpPr>
        <p:spPr>
          <a:xfrm>
            <a:off x="1525192" y="670512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655930" y="6757418"/>
            <a:ext cx="3326488" cy="646331"/>
          </a:xfrm>
          <a:prstGeom prst="rect">
            <a:avLst/>
          </a:prstGeom>
          <a:noFill/>
        </p:spPr>
        <p:txBody>
          <a:bodyPr wrap="none" rtlCol="0">
            <a:spAutoFit/>
          </a:bodyPr>
          <a:lstStyle/>
          <a:p>
            <a:r>
              <a:rPr lang="en-US" sz="3600" b="1" spc="324" dirty="0">
                <a:solidFill>
                  <a:srgbClr val="73B64B"/>
                </a:solidFill>
                <a:latin typeface="Calibri" panose="020F0502020204030204" pitchFamily="34" charset="0"/>
                <a:cs typeface="Calibri" panose="020F0502020204030204" pitchFamily="34" charset="0"/>
              </a:rPr>
              <a:t>WP4 Activity-</a:t>
            </a:r>
          </a:p>
        </p:txBody>
      </p:sp>
      <p:sp>
        <p:nvSpPr>
          <p:cNvPr id="2" name="Rectangle 1">
            <a:extLst>
              <a:ext uri="{FF2B5EF4-FFF2-40B4-BE49-F238E27FC236}">
                <a16:creationId xmlns:a16="http://schemas.microsoft.com/office/drawing/2014/main" id="{3822890D-DB92-AD9E-490F-1D7CFA571691}"/>
              </a:ext>
            </a:extLst>
          </p:cNvPr>
          <p:cNvSpPr/>
          <p:nvPr/>
        </p:nvSpPr>
        <p:spPr>
          <a:xfrm>
            <a:off x="0" y="108156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59123B2C-4D5F-1D6A-8CBC-FE1FBB7FEAAC}"/>
              </a:ext>
            </a:extLst>
          </p:cNvPr>
          <p:cNvSpPr txBox="1"/>
          <p:nvPr/>
        </p:nvSpPr>
        <p:spPr>
          <a:xfrm>
            <a:off x="1288628" y="6166101"/>
            <a:ext cx="4982418" cy="646331"/>
          </a:xfrm>
          <a:prstGeom prst="rect">
            <a:avLst/>
          </a:prstGeom>
          <a:noFill/>
        </p:spPr>
        <p:txBody>
          <a:bodyPr wrap="square" rtlCol="0">
            <a:spAutoFit/>
          </a:bodyPr>
          <a:lstStyle/>
          <a:p>
            <a:r>
              <a:rPr lang="en-US" sz="3600" b="1" spc="324" dirty="0">
                <a:solidFill>
                  <a:schemeClr val="bg1"/>
                </a:solidFill>
                <a:highlight>
                  <a:srgbClr val="73B64B"/>
                </a:highlight>
                <a:latin typeface="Calibri" panose="020F0502020204030204" pitchFamily="34" charset="0"/>
                <a:cs typeface="Calibri" panose="020F0502020204030204" pitchFamily="34" charset="0"/>
              </a:rPr>
              <a:t>Bite Sized Learning</a:t>
            </a:r>
          </a:p>
        </p:txBody>
      </p:sp>
      <p:sp>
        <p:nvSpPr>
          <p:cNvPr id="4" name="Rectangle 3">
            <a:extLst>
              <a:ext uri="{FF2B5EF4-FFF2-40B4-BE49-F238E27FC236}">
                <a16:creationId xmlns:a16="http://schemas.microsoft.com/office/drawing/2014/main" id="{73DD3A55-0471-33A4-F461-44E700B3EE2B}"/>
              </a:ext>
            </a:extLst>
          </p:cNvPr>
          <p:cNvSpPr/>
          <p:nvPr/>
        </p:nvSpPr>
        <p:spPr>
          <a:xfrm>
            <a:off x="1678138" y="7386588"/>
            <a:ext cx="508583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3F4AA5A4-EACB-499B-1EA6-F74FBB883DA6}"/>
              </a:ext>
            </a:extLst>
          </p:cNvPr>
          <p:cNvSpPr txBox="1"/>
          <p:nvPr/>
        </p:nvSpPr>
        <p:spPr>
          <a:xfrm>
            <a:off x="1678138" y="7412738"/>
            <a:ext cx="4932889" cy="646331"/>
          </a:xfrm>
          <a:prstGeom prst="rect">
            <a:avLst/>
          </a:prstGeom>
          <a:noFill/>
        </p:spPr>
        <p:txBody>
          <a:bodyPr wrap="none" rtlCol="0">
            <a:spAutoFit/>
          </a:bodyPr>
          <a:lstStyle/>
          <a:p>
            <a:r>
              <a:rPr lang="en-US" sz="3600" b="1" spc="324" dirty="0">
                <a:solidFill>
                  <a:srgbClr val="73B64B"/>
                </a:solidFill>
                <a:latin typeface="Calibri" panose="020F0502020204030204" pitchFamily="34" charset="0"/>
                <a:cs typeface="Calibri" panose="020F0502020204030204" pitchFamily="34" charset="0"/>
              </a:rPr>
              <a:t>Goal Setting Planner</a:t>
            </a:r>
          </a:p>
        </p:txBody>
      </p:sp>
    </p:spTree>
    <p:extLst>
      <p:ext uri="{BB962C8B-B14F-4D97-AF65-F5344CB8AC3E}">
        <p14:creationId xmlns:p14="http://schemas.microsoft.com/office/powerpoint/2010/main" val="170186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B763DA6C-B1F3-A87A-0725-78CE633EF2AD}"/>
              </a:ext>
            </a:extLst>
          </p:cNvPr>
          <p:cNvSpPr>
            <a:spLocks noGrp="1"/>
          </p:cNvSpPr>
          <p:nvPr>
            <p:ph type="body" sz="quarter" idx="48"/>
          </p:nvPr>
        </p:nvSpPr>
        <p:spPr>
          <a:xfrm>
            <a:off x="662380" y="6251353"/>
            <a:ext cx="4886785" cy="2565856"/>
          </a:xfrm>
        </p:spPr>
        <p:txBody>
          <a:bodyPr/>
          <a:lstStyle/>
          <a:p>
            <a:r>
              <a:rPr lang="en-GB" sz="1600" dirty="0"/>
              <a:t>This planner is designed to support micro business owners in setting and achieving practical sustainability goals. Whether you're just starting out or looking to enhance your current practices, this tool helps you identify meaningful environmental objectives, break them down into actionable steps, and track progress over time.</a:t>
            </a:r>
          </a:p>
          <a:p>
            <a:endParaRPr lang="en-GB" sz="1600" dirty="0"/>
          </a:p>
          <a:p>
            <a:r>
              <a:rPr lang="en-GB" sz="1600" dirty="0"/>
              <a:t>By focusing on achievable goals—such as reducing waste, improving energy efficiency, or supporting local communities—you can contribute to a greener future while also strengthening your business.</a:t>
            </a:r>
          </a:p>
          <a:p>
            <a:endParaRPr lang="en-GB" sz="1600" dirty="0"/>
          </a:p>
          <a:p>
            <a:r>
              <a:rPr lang="en-GB" sz="1600" dirty="0"/>
              <a:t>Use this planner to stay focused, measure impact, and move forward with purpose.</a:t>
            </a:r>
          </a:p>
        </p:txBody>
      </p:sp>
      <p:sp>
        <p:nvSpPr>
          <p:cNvPr id="22" name="Rectangle 21">
            <a:extLst>
              <a:ext uri="{FF2B5EF4-FFF2-40B4-BE49-F238E27FC236}">
                <a16:creationId xmlns:a16="http://schemas.microsoft.com/office/drawing/2014/main" id="{2A1AC136-FCD7-C913-2D50-5462BA627107}"/>
              </a:ext>
            </a:extLst>
          </p:cNvPr>
          <p:cNvSpPr/>
          <p:nvPr/>
        </p:nvSpPr>
        <p:spPr>
          <a:xfrm>
            <a:off x="718140" y="5560504"/>
            <a:ext cx="3916970"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F2D48560-5435-9BD0-35A4-1289EF3FD481}"/>
              </a:ext>
            </a:extLst>
          </p:cNvPr>
          <p:cNvSpPr txBox="1"/>
          <p:nvPr/>
        </p:nvSpPr>
        <p:spPr>
          <a:xfrm>
            <a:off x="835755" y="5632819"/>
            <a:ext cx="3803221" cy="461665"/>
          </a:xfrm>
          <a:prstGeom prst="rect">
            <a:avLst/>
          </a:prstGeom>
          <a:noFill/>
        </p:spPr>
        <p:txBody>
          <a:bodyPr wrap="none" rtlCol="0">
            <a:spAutoFit/>
          </a:bodyPr>
          <a:lstStyle/>
          <a:p>
            <a:r>
              <a:rPr lang="en-US" sz="2400" b="1" spc="324" dirty="0">
                <a:solidFill>
                  <a:srgbClr val="73B64B"/>
                </a:solidFill>
                <a:latin typeface="Calibri" panose="020F0502020204030204" pitchFamily="34" charset="0"/>
                <a:cs typeface="Calibri" panose="020F0502020204030204" pitchFamily="34" charset="0"/>
              </a:rPr>
              <a:t>Start Small, Think Big</a:t>
            </a:r>
          </a:p>
        </p:txBody>
      </p:sp>
      <p:pic>
        <p:nvPicPr>
          <p:cNvPr id="8" name="Graphic 7">
            <a:extLst>
              <a:ext uri="{FF2B5EF4-FFF2-40B4-BE49-F238E27FC236}">
                <a16:creationId xmlns:a16="http://schemas.microsoft.com/office/drawing/2014/main" id="{F45267AC-C25A-FCFE-21E3-604C17805FAC}"/>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2317" t="27906" r="27651" b="14497"/>
          <a:stretch/>
        </p:blipFill>
        <p:spPr>
          <a:xfrm>
            <a:off x="4383314" y="3875314"/>
            <a:ext cx="2844800" cy="2728685"/>
          </a:xfrm>
          <a:prstGeom prst="rect">
            <a:avLst/>
          </a:prstGeom>
        </p:spPr>
      </p:pic>
      <p:sp>
        <p:nvSpPr>
          <p:cNvPr id="9" name="Slide Number Placeholder 5">
            <a:extLst>
              <a:ext uri="{FF2B5EF4-FFF2-40B4-BE49-F238E27FC236}">
                <a16:creationId xmlns:a16="http://schemas.microsoft.com/office/drawing/2014/main" id="{096953FC-2610-0C27-13F7-A00589137B8F}"/>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dirty="0"/>
          </a:p>
        </p:txBody>
      </p:sp>
      <p:pic>
        <p:nvPicPr>
          <p:cNvPr id="10" name="Picture Placeholder 9">
            <a:extLst>
              <a:ext uri="{FF2B5EF4-FFF2-40B4-BE49-F238E27FC236}">
                <a16:creationId xmlns:a16="http://schemas.microsoft.com/office/drawing/2014/main" id="{1E2C7B9C-7D36-9486-8464-94D5AE30E8C1}"/>
              </a:ext>
            </a:extLst>
          </p:cNvPr>
          <p:cNvPicPr>
            <a:picLocks noGrp="1" noChangeAspect="1"/>
          </p:cNvPicPr>
          <p:nvPr>
            <p:ph type="pic" sz="quarter" idx="10"/>
          </p:nvPr>
        </p:nvPicPr>
        <p:blipFill>
          <a:blip r:embed="rId4"/>
          <a:srcRect t="2806" b="2806"/>
          <a:stretch>
            <a:fillRect/>
          </a:stretch>
        </p:blipFill>
        <p:spPr>
          <a:xfrm>
            <a:off x="3862484" y="251875"/>
            <a:ext cx="3373362" cy="4767797"/>
          </a:xfrm>
          <a:prstGeom prst="rect">
            <a:avLst/>
          </a:prstGeom>
        </p:spPr>
      </p:pic>
    </p:spTree>
    <p:extLst>
      <p:ext uri="{BB962C8B-B14F-4D97-AF65-F5344CB8AC3E}">
        <p14:creationId xmlns:p14="http://schemas.microsoft.com/office/powerpoint/2010/main" val="1141291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644872"/>
            <a:ext cx="4307015" cy="586086"/>
          </a:xfrm>
        </p:spPr>
        <p:txBody>
          <a:bodyPr/>
          <a:lstStyle/>
          <a:p>
            <a:r>
              <a:rPr lang="en-US" dirty="0"/>
              <a:t>Goal Setting Planner</a:t>
            </a:r>
          </a:p>
        </p:txBody>
      </p:sp>
      <p:sp>
        <p:nvSpPr>
          <p:cNvPr id="2" name="Slide Number Placeholder 5">
            <a:extLst>
              <a:ext uri="{FF2B5EF4-FFF2-40B4-BE49-F238E27FC236}">
                <a16:creationId xmlns:a16="http://schemas.microsoft.com/office/drawing/2014/main" id="{C9D5FA44-F239-F2FE-63F5-0F43AD2E8349}"/>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3</a:t>
            </a:fld>
            <a:endParaRPr lang="fr-CA" dirty="0"/>
          </a:p>
        </p:txBody>
      </p:sp>
      <p:graphicFrame>
        <p:nvGraphicFramePr>
          <p:cNvPr id="8" name="Table 7">
            <a:extLst>
              <a:ext uri="{FF2B5EF4-FFF2-40B4-BE49-F238E27FC236}">
                <a16:creationId xmlns:a16="http://schemas.microsoft.com/office/drawing/2014/main" id="{A992F368-27D2-3041-9139-E066708E20F6}"/>
              </a:ext>
            </a:extLst>
          </p:cNvPr>
          <p:cNvGraphicFramePr>
            <a:graphicFrameLocks noGrp="1"/>
          </p:cNvGraphicFramePr>
          <p:nvPr>
            <p:extLst>
              <p:ext uri="{D42A27DB-BD31-4B8C-83A1-F6EECF244321}">
                <p14:modId xmlns:p14="http://schemas.microsoft.com/office/powerpoint/2010/main" val="1190609517"/>
              </p:ext>
            </p:extLst>
          </p:nvPr>
        </p:nvGraphicFramePr>
        <p:xfrm>
          <a:off x="148361" y="2842074"/>
          <a:ext cx="6879250" cy="6698166"/>
        </p:xfrm>
        <a:graphic>
          <a:graphicData uri="http://schemas.openxmlformats.org/drawingml/2006/table">
            <a:tbl>
              <a:tblPr firstRow="1" firstCol="1" bandRow="1">
                <a:tableStyleId>{5C22544A-7EE6-4342-B048-85BDC9FD1C3A}</a:tableStyleId>
              </a:tblPr>
              <a:tblGrid>
                <a:gridCol w="346231">
                  <a:extLst>
                    <a:ext uri="{9D8B030D-6E8A-4147-A177-3AD203B41FA5}">
                      <a16:colId xmlns:a16="http://schemas.microsoft.com/office/drawing/2014/main" val="49704776"/>
                    </a:ext>
                  </a:extLst>
                </a:gridCol>
                <a:gridCol w="904048">
                  <a:extLst>
                    <a:ext uri="{9D8B030D-6E8A-4147-A177-3AD203B41FA5}">
                      <a16:colId xmlns:a16="http://schemas.microsoft.com/office/drawing/2014/main" val="897212554"/>
                    </a:ext>
                  </a:extLst>
                </a:gridCol>
                <a:gridCol w="1080616">
                  <a:extLst>
                    <a:ext uri="{9D8B030D-6E8A-4147-A177-3AD203B41FA5}">
                      <a16:colId xmlns:a16="http://schemas.microsoft.com/office/drawing/2014/main" val="2674302676"/>
                    </a:ext>
                  </a:extLst>
                </a:gridCol>
                <a:gridCol w="812584">
                  <a:extLst>
                    <a:ext uri="{9D8B030D-6E8A-4147-A177-3AD203B41FA5}">
                      <a16:colId xmlns:a16="http://schemas.microsoft.com/office/drawing/2014/main" val="3272538032"/>
                    </a:ext>
                  </a:extLst>
                </a:gridCol>
                <a:gridCol w="1732857">
                  <a:extLst>
                    <a:ext uri="{9D8B030D-6E8A-4147-A177-3AD203B41FA5}">
                      <a16:colId xmlns:a16="http://schemas.microsoft.com/office/drawing/2014/main" val="3040994961"/>
                    </a:ext>
                  </a:extLst>
                </a:gridCol>
                <a:gridCol w="1299903">
                  <a:extLst>
                    <a:ext uri="{9D8B030D-6E8A-4147-A177-3AD203B41FA5}">
                      <a16:colId xmlns:a16="http://schemas.microsoft.com/office/drawing/2014/main" val="2299310817"/>
                    </a:ext>
                  </a:extLst>
                </a:gridCol>
                <a:gridCol w="703011">
                  <a:extLst>
                    <a:ext uri="{9D8B030D-6E8A-4147-A177-3AD203B41FA5}">
                      <a16:colId xmlns:a16="http://schemas.microsoft.com/office/drawing/2014/main" val="1766391257"/>
                    </a:ext>
                  </a:extLst>
                </a:gridCol>
              </a:tblGrid>
              <a:tr h="574582">
                <a:tc>
                  <a:txBody>
                    <a:bodyPr/>
                    <a:lstStyle/>
                    <a:p>
                      <a:pPr algn="ctr">
                        <a:lnSpc>
                          <a:spcPct val="115000"/>
                        </a:lnSpc>
                        <a:spcAft>
                          <a:spcPts val="800"/>
                        </a:spcAft>
                        <a:buNone/>
                      </a:pPr>
                      <a:r>
                        <a:rPr lang="en-GB" sz="1050" kern="100">
                          <a:effectLst/>
                        </a:rPr>
                        <a:t>S.No</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Goal</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Sustainability Benefit</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Ease of implementation</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Measurement Criteria</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Success Indicators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Deadline</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extLst>
                  <a:ext uri="{0D108BD9-81ED-4DB2-BD59-A6C34878D82A}">
                    <a16:rowId xmlns:a16="http://schemas.microsoft.com/office/drawing/2014/main" val="4115905547"/>
                  </a:ext>
                </a:extLst>
              </a:tr>
              <a:tr h="1454202">
                <a:tc>
                  <a:txBody>
                    <a:bodyPr/>
                    <a:lstStyle/>
                    <a:p>
                      <a:pPr algn="ctr">
                        <a:lnSpc>
                          <a:spcPct val="115000"/>
                        </a:lnSpc>
                        <a:spcAft>
                          <a:spcPts val="800"/>
                        </a:spcAft>
                        <a:buNone/>
                      </a:pPr>
                      <a:r>
                        <a:rPr lang="en-GB" sz="1050" kern="100">
                          <a:effectLst/>
                        </a:rPr>
                        <a:t>1</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dirty="0">
                          <a:effectLst/>
                        </a:rPr>
                        <a:t>Switch to local suppliers for 70% of inventory</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Supports local economy and reduces carbon footprint from transport</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dirty="0">
                          <a:effectLst/>
                        </a:rPr>
                        <a:t>Difficult</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marL="342900" lvl="0" indent="-342900" algn="l">
                        <a:lnSpc>
                          <a:spcPct val="115000"/>
                        </a:lnSpc>
                        <a:buFont typeface="+mj-lt"/>
                        <a:buAutoNum type="arabicPeriod"/>
                      </a:pPr>
                      <a:r>
                        <a:rPr lang="en-GB" sz="1050" kern="100" dirty="0">
                          <a:effectLst/>
                        </a:rPr>
                        <a:t>Identify current suppliers</a:t>
                      </a:r>
                      <a:endParaRPr lang="en-IE" sz="1100" kern="100" dirty="0">
                        <a:effectLst/>
                      </a:endParaRPr>
                    </a:p>
                    <a:p>
                      <a:pPr marL="342900" lvl="0" indent="-342900" algn="l">
                        <a:lnSpc>
                          <a:spcPct val="115000"/>
                        </a:lnSpc>
                        <a:buFont typeface="+mj-lt"/>
                        <a:buAutoNum type="arabicPeriod"/>
                      </a:pPr>
                      <a:r>
                        <a:rPr lang="en-GB" sz="1050" kern="100" dirty="0">
                          <a:effectLst/>
                        </a:rPr>
                        <a:t>Research local alternatives</a:t>
                      </a:r>
                      <a:endParaRPr lang="en-IE" sz="1100" kern="100" dirty="0">
                        <a:effectLst/>
                      </a:endParaRPr>
                    </a:p>
                    <a:p>
                      <a:pPr marL="342900" lvl="0" indent="-342900" algn="l">
                        <a:lnSpc>
                          <a:spcPct val="115000"/>
                        </a:lnSpc>
                        <a:buFont typeface="+mj-lt"/>
                        <a:buAutoNum type="arabicPeriod"/>
                      </a:pPr>
                      <a:r>
                        <a:rPr lang="en-GB" sz="1050" kern="100" dirty="0">
                          <a:effectLst/>
                        </a:rPr>
                        <a:t>Contact and compare quotes</a:t>
                      </a:r>
                      <a:endParaRPr lang="en-IE" sz="1100" kern="100" dirty="0">
                        <a:effectLst/>
                      </a:endParaRPr>
                    </a:p>
                    <a:p>
                      <a:pPr marL="342900" lvl="0" indent="-342900" algn="l">
                        <a:lnSpc>
                          <a:spcPct val="115000"/>
                        </a:lnSpc>
                        <a:buFont typeface="+mj-lt"/>
                        <a:buAutoNum type="arabicPeriod"/>
                      </a:pPr>
                      <a:r>
                        <a:rPr lang="en-GB" sz="1050" kern="100" dirty="0">
                          <a:effectLst/>
                        </a:rPr>
                        <a:t>Transition gradually</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marL="342900" lvl="0" indent="-342900" algn="l">
                        <a:lnSpc>
                          <a:spcPct val="115000"/>
                        </a:lnSpc>
                        <a:buFont typeface="Symbol" panose="05050102010706020507" pitchFamily="18" charset="2"/>
                        <a:buChar char=""/>
                      </a:pPr>
                      <a:r>
                        <a:rPr lang="en-GB" sz="1050" kern="100">
                          <a:effectLst/>
                        </a:rPr>
                        <a:t>Percentage of inventory sourced locally</a:t>
                      </a:r>
                      <a:endParaRPr lang="en-IE" sz="1100" kern="100">
                        <a:effectLst/>
                      </a:endParaRPr>
                    </a:p>
                    <a:p>
                      <a:pPr marL="342900" lvl="0" indent="-342900" algn="l">
                        <a:lnSpc>
                          <a:spcPct val="115000"/>
                        </a:lnSpc>
                        <a:spcAft>
                          <a:spcPts val="800"/>
                        </a:spcAft>
                        <a:buFont typeface="Symbol" panose="05050102010706020507" pitchFamily="18" charset="2"/>
                        <a:buChar char=""/>
                      </a:pPr>
                      <a:r>
                        <a:rPr lang="en-GB" sz="1050" kern="100">
                          <a:effectLst/>
                        </a:rPr>
                        <a:t>Cost and emissions comparison</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In one year</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extLst>
                  <a:ext uri="{0D108BD9-81ED-4DB2-BD59-A6C34878D82A}">
                    <a16:rowId xmlns:a16="http://schemas.microsoft.com/office/drawing/2014/main" val="2342374958"/>
                  </a:ext>
                </a:extLst>
              </a:tr>
              <a:tr h="1035644">
                <a:tc>
                  <a:txBody>
                    <a:bodyPr/>
                    <a:lstStyle/>
                    <a:p>
                      <a:pPr algn="ctr">
                        <a:lnSpc>
                          <a:spcPct val="115000"/>
                        </a:lnSpc>
                        <a:spcAft>
                          <a:spcPts val="800"/>
                        </a:spcAft>
                        <a:buNone/>
                      </a:pPr>
                      <a:r>
                        <a:rPr lang="en-GB" sz="1050" kern="100">
                          <a:effectLst/>
                        </a:rPr>
                        <a:t>2</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Install energy-efficient LED lighting</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Lowers electricity use and long-term costs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Easy</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marL="342900" lvl="0" indent="-342900" algn="l">
                        <a:lnSpc>
                          <a:spcPct val="115000"/>
                        </a:lnSpc>
                        <a:buFont typeface="+mj-lt"/>
                        <a:buAutoNum type="arabicPeriod"/>
                      </a:pPr>
                      <a:r>
                        <a:rPr lang="en-GB" sz="1050" kern="100" dirty="0">
                          <a:effectLst/>
                        </a:rPr>
                        <a:t>Audit current lighting</a:t>
                      </a:r>
                      <a:endParaRPr lang="en-IE" sz="1100" kern="100" dirty="0">
                        <a:effectLst/>
                      </a:endParaRPr>
                    </a:p>
                    <a:p>
                      <a:pPr marL="342900" lvl="0" indent="-342900" algn="l">
                        <a:lnSpc>
                          <a:spcPct val="115000"/>
                        </a:lnSpc>
                        <a:buFont typeface="+mj-lt"/>
                        <a:buAutoNum type="arabicPeriod"/>
                      </a:pPr>
                      <a:r>
                        <a:rPr lang="en-GB" sz="1050" kern="100" dirty="0">
                          <a:effectLst/>
                        </a:rPr>
                        <a:t>Research best LED options</a:t>
                      </a:r>
                      <a:endParaRPr lang="en-IE" sz="1100" kern="100" dirty="0">
                        <a:effectLst/>
                      </a:endParaRPr>
                    </a:p>
                    <a:p>
                      <a:pPr marL="342900" lvl="0" indent="-342900" algn="l">
                        <a:lnSpc>
                          <a:spcPct val="115000"/>
                        </a:lnSpc>
                        <a:buFont typeface="+mj-lt"/>
                        <a:buAutoNum type="arabicPeriod"/>
                      </a:pPr>
                      <a:r>
                        <a:rPr lang="en-GB" sz="1050" kern="100" dirty="0">
                          <a:effectLst/>
                        </a:rPr>
                        <a:t>Purchase and install</a:t>
                      </a:r>
                      <a:endParaRPr lang="en-IE" sz="1100" kern="100" dirty="0">
                        <a:effectLst/>
                      </a:endParaRPr>
                    </a:p>
                    <a:p>
                      <a:pPr marL="342900" lvl="0" indent="-342900" algn="l">
                        <a:lnSpc>
                          <a:spcPct val="115000"/>
                        </a:lnSpc>
                        <a:buFont typeface="+mj-lt"/>
                        <a:buAutoNum type="arabicPeriod"/>
                      </a:pPr>
                      <a:r>
                        <a:rPr lang="en-GB" sz="1050" kern="100" dirty="0">
                          <a:effectLst/>
                        </a:rPr>
                        <a:t>Monitor energy usage</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marL="342900" lvl="0" indent="-342900" algn="l">
                        <a:lnSpc>
                          <a:spcPct val="115000"/>
                        </a:lnSpc>
                        <a:buFont typeface="Symbol" panose="05050102010706020507" pitchFamily="18" charset="2"/>
                        <a:buChar char=""/>
                      </a:pPr>
                      <a:r>
                        <a:rPr lang="en-GB" sz="1050" kern="100" dirty="0">
                          <a:effectLst/>
                        </a:rPr>
                        <a:t>Reduction in energy bills</a:t>
                      </a:r>
                      <a:endParaRPr lang="en-IE" sz="1100" kern="100" dirty="0">
                        <a:effectLst/>
                      </a:endParaRPr>
                    </a:p>
                    <a:p>
                      <a:pPr marL="342900" lvl="0" indent="-342900" algn="l">
                        <a:lnSpc>
                          <a:spcPct val="115000"/>
                        </a:lnSpc>
                        <a:spcAft>
                          <a:spcPts val="800"/>
                        </a:spcAft>
                        <a:buFont typeface="Symbol" panose="05050102010706020507" pitchFamily="18" charset="2"/>
                        <a:buChar char=""/>
                      </a:pPr>
                      <a:r>
                        <a:rPr lang="en-GB" sz="1050" kern="100" dirty="0">
                          <a:effectLst/>
                        </a:rPr>
                        <a:t>Monthly kWh usage reports</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In 3 months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extLst>
                  <a:ext uri="{0D108BD9-81ED-4DB2-BD59-A6C34878D82A}">
                    <a16:rowId xmlns:a16="http://schemas.microsoft.com/office/drawing/2014/main" val="3216936801"/>
                  </a:ext>
                </a:extLst>
              </a:tr>
              <a:tr h="1244922">
                <a:tc>
                  <a:txBody>
                    <a:bodyPr/>
                    <a:lstStyle/>
                    <a:p>
                      <a:pPr algn="ctr">
                        <a:lnSpc>
                          <a:spcPct val="115000"/>
                        </a:lnSpc>
                        <a:spcAft>
                          <a:spcPts val="800"/>
                        </a:spcAft>
                        <a:buNone/>
                      </a:pPr>
                      <a:r>
                        <a:rPr lang="en-GB" sz="1050" kern="100">
                          <a:effectLst/>
                        </a:rPr>
                        <a:t>3</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Launch a reusable packaging scheme</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Reduces single-use waste and builds brand loyalty</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Medium</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marL="342900" lvl="0" indent="-342900" algn="l">
                        <a:lnSpc>
                          <a:spcPct val="115000"/>
                        </a:lnSpc>
                        <a:buFont typeface="+mj-lt"/>
                        <a:buAutoNum type="arabicPeriod"/>
                      </a:pPr>
                      <a:r>
                        <a:rPr lang="en-GB" sz="1050" kern="100">
                          <a:effectLst/>
                        </a:rPr>
                        <a:t>Design scheme and logistics</a:t>
                      </a:r>
                      <a:endParaRPr lang="en-IE" sz="1100" kern="100">
                        <a:effectLst/>
                      </a:endParaRPr>
                    </a:p>
                    <a:p>
                      <a:pPr marL="342900" lvl="0" indent="-342900" algn="l">
                        <a:lnSpc>
                          <a:spcPct val="115000"/>
                        </a:lnSpc>
                        <a:buFont typeface="+mj-lt"/>
                        <a:buAutoNum type="arabicPeriod"/>
                      </a:pPr>
                      <a:r>
                        <a:rPr lang="en-GB" sz="1050" kern="100">
                          <a:effectLst/>
                        </a:rPr>
                        <a:t>Source reusable containers</a:t>
                      </a:r>
                      <a:endParaRPr lang="en-IE" sz="1100" kern="100">
                        <a:effectLst/>
                      </a:endParaRPr>
                    </a:p>
                    <a:p>
                      <a:pPr marL="342900" lvl="0" indent="-342900" algn="l">
                        <a:lnSpc>
                          <a:spcPct val="115000"/>
                        </a:lnSpc>
                        <a:buFont typeface="+mj-lt"/>
                        <a:buAutoNum type="arabicPeriod"/>
                      </a:pPr>
                      <a:r>
                        <a:rPr lang="en-GB" sz="1050" kern="100">
                          <a:effectLst/>
                        </a:rPr>
                        <a:t>Promote to customers</a:t>
                      </a:r>
                      <a:endParaRPr lang="en-IE" sz="1100" kern="100">
                        <a:effectLst/>
                      </a:endParaRPr>
                    </a:p>
                    <a:p>
                      <a:pPr marL="342900" lvl="0" indent="-342900" algn="l">
                        <a:lnSpc>
                          <a:spcPct val="115000"/>
                        </a:lnSpc>
                        <a:buFont typeface="+mj-lt"/>
                        <a:buAutoNum type="arabicPeriod"/>
                      </a:pPr>
                      <a:r>
                        <a:rPr lang="en-GB" sz="1050" kern="100">
                          <a:effectLst/>
                        </a:rPr>
                        <a:t>Track return rate</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marL="342900" lvl="0" indent="-342900" algn="l">
                        <a:lnSpc>
                          <a:spcPct val="115000"/>
                        </a:lnSpc>
                        <a:buFont typeface="Symbol" panose="05050102010706020507" pitchFamily="18" charset="2"/>
                        <a:buChar char=""/>
                      </a:pPr>
                      <a:r>
                        <a:rPr lang="en-GB" sz="1050" kern="100" dirty="0">
                          <a:effectLst/>
                        </a:rPr>
                        <a:t>Number of reuses per container</a:t>
                      </a:r>
                      <a:endParaRPr lang="en-IE" sz="1100" kern="100" dirty="0">
                        <a:effectLst/>
                      </a:endParaRPr>
                    </a:p>
                    <a:p>
                      <a:pPr marL="342900" lvl="0" indent="-342900" algn="l">
                        <a:lnSpc>
                          <a:spcPct val="115000"/>
                        </a:lnSpc>
                        <a:spcAft>
                          <a:spcPts val="800"/>
                        </a:spcAft>
                        <a:buFont typeface="Symbol" panose="05050102010706020507" pitchFamily="18" charset="2"/>
                        <a:buChar char=""/>
                      </a:pPr>
                      <a:r>
                        <a:rPr lang="en-GB" sz="1050" kern="100" dirty="0">
                          <a:effectLst/>
                        </a:rPr>
                        <a:t>Customer participation rate</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In 3 months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extLst>
                  <a:ext uri="{0D108BD9-81ED-4DB2-BD59-A6C34878D82A}">
                    <a16:rowId xmlns:a16="http://schemas.microsoft.com/office/drawing/2014/main" val="2044247820"/>
                  </a:ext>
                </a:extLst>
              </a:tr>
              <a:tr h="1228194">
                <a:tc>
                  <a:txBody>
                    <a:bodyPr/>
                    <a:lstStyle/>
                    <a:p>
                      <a:pPr algn="ctr">
                        <a:lnSpc>
                          <a:spcPct val="115000"/>
                        </a:lnSpc>
                        <a:spcAft>
                          <a:spcPts val="800"/>
                        </a:spcAft>
                        <a:buNone/>
                      </a:pPr>
                      <a:r>
                        <a:rPr lang="en-GB" sz="1050" kern="100">
                          <a:effectLst/>
                        </a:rPr>
                        <a:t>4</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Compost organic waste from daily operations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Reduces landfill waste and supports soil health if reused</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Easy</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marL="342900" lvl="0" indent="-342900" algn="l">
                        <a:lnSpc>
                          <a:spcPct val="115000"/>
                        </a:lnSpc>
                        <a:buFont typeface="+mj-lt"/>
                        <a:buAutoNum type="arabicPeriod"/>
                      </a:pPr>
                      <a:r>
                        <a:rPr lang="en-GB" sz="1050" kern="100">
                          <a:effectLst/>
                        </a:rPr>
                        <a:t>Identify compostable waste</a:t>
                      </a:r>
                      <a:endParaRPr lang="en-IE" sz="1100" kern="100">
                        <a:effectLst/>
                      </a:endParaRPr>
                    </a:p>
                    <a:p>
                      <a:pPr marL="342900" lvl="0" indent="-342900" algn="l">
                        <a:lnSpc>
                          <a:spcPct val="115000"/>
                        </a:lnSpc>
                        <a:buFont typeface="+mj-lt"/>
                        <a:buAutoNum type="arabicPeriod"/>
                      </a:pPr>
                      <a:r>
                        <a:rPr lang="en-GB" sz="1050" kern="100">
                          <a:effectLst/>
                        </a:rPr>
                        <a:t>Get composting bins</a:t>
                      </a:r>
                      <a:endParaRPr lang="en-IE" sz="1100" kern="100">
                        <a:effectLst/>
                      </a:endParaRPr>
                    </a:p>
                    <a:p>
                      <a:pPr marL="342900" lvl="0" indent="-342900" algn="l">
                        <a:lnSpc>
                          <a:spcPct val="115000"/>
                        </a:lnSpc>
                        <a:buFont typeface="+mj-lt"/>
                        <a:buAutoNum type="arabicPeriod"/>
                      </a:pPr>
                      <a:r>
                        <a:rPr lang="en-GB" sz="1050" kern="100">
                          <a:effectLst/>
                        </a:rPr>
                        <a:t>Train staff</a:t>
                      </a:r>
                      <a:endParaRPr lang="en-IE" sz="1100" kern="100">
                        <a:effectLst/>
                      </a:endParaRPr>
                    </a:p>
                    <a:p>
                      <a:pPr marL="342900" lvl="0" indent="-342900" algn="l">
                        <a:lnSpc>
                          <a:spcPct val="115000"/>
                        </a:lnSpc>
                        <a:buFont typeface="+mj-lt"/>
                        <a:buAutoNum type="arabicPeriod"/>
                      </a:pPr>
                      <a:r>
                        <a:rPr lang="en-GB" sz="1050" kern="100">
                          <a:effectLst/>
                        </a:rPr>
                        <a:t>Monitor waste diversion</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marL="342900" lvl="0" indent="-342900" algn="l">
                        <a:lnSpc>
                          <a:spcPct val="115000"/>
                        </a:lnSpc>
                        <a:buFont typeface="Symbol" panose="05050102010706020507" pitchFamily="18" charset="2"/>
                        <a:buChar char=""/>
                      </a:pPr>
                      <a:r>
                        <a:rPr lang="en-GB" sz="1050" kern="100" dirty="0">
                          <a:effectLst/>
                        </a:rPr>
                        <a:t>Kg of waste composted monthly</a:t>
                      </a:r>
                      <a:endParaRPr lang="en-IE" sz="1100" kern="100" dirty="0">
                        <a:effectLst/>
                      </a:endParaRPr>
                    </a:p>
                    <a:p>
                      <a:pPr marL="342900" lvl="0" indent="-342900" algn="l">
                        <a:lnSpc>
                          <a:spcPct val="115000"/>
                        </a:lnSpc>
                        <a:spcAft>
                          <a:spcPts val="800"/>
                        </a:spcAft>
                        <a:buFont typeface="Symbol" panose="05050102010706020507" pitchFamily="18" charset="2"/>
                        <a:buChar char=""/>
                      </a:pPr>
                      <a:r>
                        <a:rPr lang="en-GB" sz="1050" kern="100" dirty="0">
                          <a:effectLst/>
                        </a:rPr>
                        <a:t>Waste collection reports</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In one month</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extLst>
                  <a:ext uri="{0D108BD9-81ED-4DB2-BD59-A6C34878D82A}">
                    <a16:rowId xmlns:a16="http://schemas.microsoft.com/office/drawing/2014/main" val="2339700273"/>
                  </a:ext>
                </a:extLst>
              </a:tr>
              <a:tr h="1160622">
                <a:tc>
                  <a:txBody>
                    <a:bodyPr/>
                    <a:lstStyle/>
                    <a:p>
                      <a:pPr algn="ctr">
                        <a:lnSpc>
                          <a:spcPct val="115000"/>
                        </a:lnSpc>
                        <a:spcAft>
                          <a:spcPts val="800"/>
                        </a:spcAft>
                        <a:buNone/>
                      </a:pPr>
                      <a:r>
                        <a:rPr lang="en-GB" sz="1050" kern="100">
                          <a:effectLst/>
                        </a:rPr>
                        <a:t>5</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Introduce a ‘green loyalty’ programme for eco-conscious customers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Encourages sustainable behaviours and repeat business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algn="ctr">
                        <a:lnSpc>
                          <a:spcPct val="115000"/>
                        </a:lnSpc>
                        <a:spcAft>
                          <a:spcPts val="800"/>
                        </a:spcAft>
                        <a:buNone/>
                      </a:pPr>
                      <a:r>
                        <a:rPr lang="en-GB" sz="1050" kern="100">
                          <a:effectLst/>
                        </a:rPr>
                        <a:t>Easy</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tc>
                  <a:txBody>
                    <a:bodyPr/>
                    <a:lstStyle/>
                    <a:p>
                      <a:pPr marL="342900" lvl="0" indent="-342900" algn="l">
                        <a:lnSpc>
                          <a:spcPct val="115000"/>
                        </a:lnSpc>
                        <a:buFont typeface="+mj-lt"/>
                        <a:buAutoNum type="arabicPeriod"/>
                      </a:pPr>
                      <a:r>
                        <a:rPr lang="en-GB" sz="1050" kern="100">
                          <a:effectLst/>
                        </a:rPr>
                        <a:t>Design rewards structure</a:t>
                      </a:r>
                      <a:endParaRPr lang="en-IE" sz="1100" kern="100">
                        <a:effectLst/>
                      </a:endParaRPr>
                    </a:p>
                    <a:p>
                      <a:pPr marL="342900" lvl="0" indent="-342900" algn="l">
                        <a:lnSpc>
                          <a:spcPct val="115000"/>
                        </a:lnSpc>
                        <a:buFont typeface="+mj-lt"/>
                        <a:buAutoNum type="arabicPeriod"/>
                      </a:pPr>
                      <a:r>
                        <a:rPr lang="en-GB" sz="1050" kern="100">
                          <a:effectLst/>
                        </a:rPr>
                        <a:t>Promote via social media and in-store</a:t>
                      </a:r>
                      <a:endParaRPr lang="en-IE" sz="1100" kern="100">
                        <a:effectLst/>
                      </a:endParaRPr>
                    </a:p>
                    <a:p>
                      <a:pPr marL="342900" lvl="0" indent="-342900" algn="l">
                        <a:lnSpc>
                          <a:spcPct val="115000"/>
                        </a:lnSpc>
                        <a:buFont typeface="+mj-lt"/>
                        <a:buAutoNum type="arabicPeriod"/>
                      </a:pPr>
                      <a:r>
                        <a:rPr lang="en-GB" sz="1050" kern="100">
                          <a:effectLst/>
                        </a:rPr>
                        <a:t>Track participation</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marL="342900" lvl="0" indent="-342900" algn="l">
                        <a:lnSpc>
                          <a:spcPct val="115000"/>
                        </a:lnSpc>
                        <a:buFont typeface="Symbol" panose="05050102010706020507" pitchFamily="18" charset="2"/>
                        <a:buChar char=""/>
                      </a:pPr>
                      <a:r>
                        <a:rPr lang="en-GB" sz="1050" kern="100" dirty="0">
                          <a:effectLst/>
                        </a:rPr>
                        <a:t>Customer sign-ups</a:t>
                      </a:r>
                      <a:endParaRPr lang="en-IE" sz="1100" kern="100" dirty="0">
                        <a:effectLst/>
                      </a:endParaRPr>
                    </a:p>
                    <a:p>
                      <a:pPr marL="342900" lvl="0" indent="-342900" algn="l">
                        <a:lnSpc>
                          <a:spcPct val="115000"/>
                        </a:lnSpc>
                        <a:spcAft>
                          <a:spcPts val="800"/>
                        </a:spcAft>
                        <a:buFont typeface="Symbol" panose="05050102010706020507" pitchFamily="18" charset="2"/>
                        <a:buChar char=""/>
                      </a:pPr>
                      <a:r>
                        <a:rPr lang="en-GB" sz="1050" kern="100" dirty="0">
                          <a:effectLst/>
                        </a:rPr>
                        <a:t>Reward redemptions</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dirty="0">
                          <a:effectLst/>
                        </a:rPr>
                        <a:t>In one month</a:t>
                      </a:r>
                      <a:endParaRPr lang="en-IE" sz="1100" kern="100" dirty="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nchor="ctr"/>
                </a:tc>
                <a:extLst>
                  <a:ext uri="{0D108BD9-81ED-4DB2-BD59-A6C34878D82A}">
                    <a16:rowId xmlns:a16="http://schemas.microsoft.com/office/drawing/2014/main" val="3614062862"/>
                  </a:ext>
                </a:extLst>
              </a:tr>
            </a:tbl>
          </a:graphicData>
        </a:graphic>
      </p:graphicFrame>
      <p:sp>
        <p:nvSpPr>
          <p:cNvPr id="9" name="Text Placeholder 2">
            <a:extLst>
              <a:ext uri="{FF2B5EF4-FFF2-40B4-BE49-F238E27FC236}">
                <a16:creationId xmlns:a16="http://schemas.microsoft.com/office/drawing/2014/main" id="{CC57F9EF-02CD-0914-37FF-366514A2F2E9}"/>
              </a:ext>
            </a:extLst>
          </p:cNvPr>
          <p:cNvSpPr>
            <a:spLocks noGrp="1"/>
          </p:cNvSpPr>
          <p:nvPr>
            <p:ph type="body" sz="quarter" idx="64"/>
          </p:nvPr>
        </p:nvSpPr>
        <p:spPr>
          <a:xfrm>
            <a:off x="148361" y="1506466"/>
            <a:ext cx="6879250" cy="813778"/>
          </a:xfrm>
          <a:prstGeom prst="rect">
            <a:avLst/>
          </a:prstGeom>
        </p:spPr>
        <p:txBody>
          <a:bodyPr numCol="1"/>
          <a:lstStyle/>
          <a:p>
            <a:pPr>
              <a:lnSpc>
                <a:spcPct val="107000"/>
              </a:lnSpc>
              <a:spcAft>
                <a:spcPts val="800"/>
              </a:spcAft>
            </a:pPr>
            <a:r>
              <a:rPr lang="en-GB"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Over the next two pages, we </a:t>
            </a:r>
            <a:r>
              <a:rPr lang="en-GB" sz="1400" b="1" kern="100" dirty="0">
                <a:solidFill>
                  <a:srgbClr val="35A2BA"/>
                </a:solidFill>
                <a:ea typeface="Calibri" panose="020F0502020204030204" pitchFamily="34" charset="0"/>
                <a:cs typeface="Times New Roman" panose="02020603050405020304" pitchFamily="18" charset="0"/>
              </a:rPr>
              <a:t>have included 10 sustainability goals. </a:t>
            </a:r>
            <a:r>
              <a:rPr lang="en-GB"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For each goal, choose the option that best reflects how your business currently approaches sustainability. </a:t>
            </a:r>
            <a:r>
              <a:rPr lang="en-IE"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What goals would you change or add? How would you measure them? It is best to do this tas</a:t>
            </a:r>
            <a:r>
              <a:rPr lang="en-IE" sz="1400" b="1" kern="100" dirty="0">
                <a:solidFill>
                  <a:srgbClr val="35A2BA"/>
                </a:solidFill>
                <a:ea typeface="Calibri" panose="020F0502020204030204" pitchFamily="34" charset="0"/>
                <a:cs typeface="Times New Roman" panose="02020603050405020304" pitchFamily="18" charset="0"/>
              </a:rPr>
              <a:t>k every 3 months to ensure that your sustainability goals are met.</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6564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CB330-E082-A25A-8D83-8914560C05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B89E3F-F244-AE30-4F85-DFD457CE22FC}"/>
              </a:ext>
            </a:extLst>
          </p:cNvPr>
          <p:cNvSpPr>
            <a:spLocks noGrp="1"/>
          </p:cNvSpPr>
          <p:nvPr>
            <p:ph type="body" sz="quarter" idx="61"/>
          </p:nvPr>
        </p:nvSpPr>
        <p:spPr>
          <a:xfrm>
            <a:off x="-9335" y="644872"/>
            <a:ext cx="4307015" cy="586086"/>
          </a:xfrm>
        </p:spPr>
        <p:txBody>
          <a:bodyPr/>
          <a:lstStyle/>
          <a:p>
            <a:r>
              <a:rPr lang="en-US" dirty="0"/>
              <a:t>Goal Setting Planner</a:t>
            </a:r>
          </a:p>
        </p:txBody>
      </p:sp>
      <p:sp>
        <p:nvSpPr>
          <p:cNvPr id="2" name="Slide Number Placeholder 5">
            <a:extLst>
              <a:ext uri="{FF2B5EF4-FFF2-40B4-BE49-F238E27FC236}">
                <a16:creationId xmlns:a16="http://schemas.microsoft.com/office/drawing/2014/main" id="{B6E0DB66-C326-8933-6499-710CC840115B}"/>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9" name="Text Placeholder 2">
            <a:extLst>
              <a:ext uri="{FF2B5EF4-FFF2-40B4-BE49-F238E27FC236}">
                <a16:creationId xmlns:a16="http://schemas.microsoft.com/office/drawing/2014/main" id="{0AB6E9AB-4FBF-DFA1-CE96-567F226DA397}"/>
              </a:ext>
            </a:extLst>
          </p:cNvPr>
          <p:cNvSpPr>
            <a:spLocks noGrp="1"/>
          </p:cNvSpPr>
          <p:nvPr>
            <p:ph type="body" sz="quarter" idx="64"/>
          </p:nvPr>
        </p:nvSpPr>
        <p:spPr>
          <a:xfrm>
            <a:off x="148361" y="1506466"/>
            <a:ext cx="6879250" cy="813778"/>
          </a:xfrm>
          <a:prstGeom prst="rect">
            <a:avLst/>
          </a:prstGeom>
        </p:spPr>
        <p:txBody>
          <a:bodyPr numCol="1"/>
          <a:lstStyle/>
          <a:p>
            <a:pPr>
              <a:lnSpc>
                <a:spcPct val="107000"/>
              </a:lnSpc>
              <a:spcAft>
                <a:spcPts val="800"/>
              </a:spcAft>
            </a:pPr>
            <a:r>
              <a:rPr lang="en-GB"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Over the next two pages, we </a:t>
            </a:r>
            <a:r>
              <a:rPr lang="en-GB" sz="1400" b="1" kern="100" dirty="0">
                <a:solidFill>
                  <a:srgbClr val="35A2BA"/>
                </a:solidFill>
                <a:ea typeface="Calibri" panose="020F0502020204030204" pitchFamily="34" charset="0"/>
                <a:cs typeface="Times New Roman" panose="02020603050405020304" pitchFamily="18" charset="0"/>
              </a:rPr>
              <a:t>have included 10 sustainability goals. </a:t>
            </a:r>
            <a:r>
              <a:rPr lang="en-GB"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For each goal, choose the option that best reflects how your business currently approaches sustainability. </a:t>
            </a:r>
            <a:r>
              <a:rPr lang="en-IE" sz="1400" b="1" kern="100" dirty="0">
                <a:solidFill>
                  <a:srgbClr val="35A2BA"/>
                </a:solidFill>
                <a:effectLst/>
                <a:latin typeface="Calibri" panose="020F0502020204030204" pitchFamily="34" charset="0"/>
                <a:ea typeface="Calibri" panose="020F0502020204030204" pitchFamily="34" charset="0"/>
                <a:cs typeface="Times New Roman" panose="02020603050405020304" pitchFamily="18" charset="0"/>
              </a:rPr>
              <a:t>What goals would you change or add? How would you measure them? It is best to do this tas</a:t>
            </a:r>
            <a:r>
              <a:rPr lang="en-IE" sz="1400" b="1" kern="100" dirty="0">
                <a:solidFill>
                  <a:srgbClr val="35A2BA"/>
                </a:solidFill>
                <a:ea typeface="Calibri" panose="020F0502020204030204" pitchFamily="34" charset="0"/>
                <a:cs typeface="Times New Roman" panose="02020603050405020304" pitchFamily="18" charset="0"/>
              </a:rPr>
              <a:t>k every 3 months to ensure that your sustainability goals are met.</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aphicFrame>
        <p:nvGraphicFramePr>
          <p:cNvPr id="4" name="Table 3">
            <a:extLst>
              <a:ext uri="{FF2B5EF4-FFF2-40B4-BE49-F238E27FC236}">
                <a16:creationId xmlns:a16="http://schemas.microsoft.com/office/drawing/2014/main" id="{B6DF7945-AE56-B067-2412-FD34D82BE0E4}"/>
              </a:ext>
            </a:extLst>
          </p:cNvPr>
          <p:cNvGraphicFramePr>
            <a:graphicFrameLocks noGrp="1"/>
          </p:cNvGraphicFramePr>
          <p:nvPr>
            <p:extLst>
              <p:ext uri="{D42A27DB-BD31-4B8C-83A1-F6EECF244321}">
                <p14:modId xmlns:p14="http://schemas.microsoft.com/office/powerpoint/2010/main" val="156234922"/>
              </p:ext>
            </p:extLst>
          </p:nvPr>
        </p:nvGraphicFramePr>
        <p:xfrm>
          <a:off x="148361" y="2842074"/>
          <a:ext cx="6921348" cy="7112910"/>
        </p:xfrm>
        <a:graphic>
          <a:graphicData uri="http://schemas.openxmlformats.org/drawingml/2006/table">
            <a:tbl>
              <a:tblPr firstRow="1" firstCol="1" bandRow="1">
                <a:tableStyleId>{5C22544A-7EE6-4342-B048-85BDC9FD1C3A}</a:tableStyleId>
              </a:tblPr>
              <a:tblGrid>
                <a:gridCol w="388329">
                  <a:extLst>
                    <a:ext uri="{9D8B030D-6E8A-4147-A177-3AD203B41FA5}">
                      <a16:colId xmlns:a16="http://schemas.microsoft.com/office/drawing/2014/main" val="49704776"/>
                    </a:ext>
                  </a:extLst>
                </a:gridCol>
                <a:gridCol w="904048">
                  <a:extLst>
                    <a:ext uri="{9D8B030D-6E8A-4147-A177-3AD203B41FA5}">
                      <a16:colId xmlns:a16="http://schemas.microsoft.com/office/drawing/2014/main" val="897212554"/>
                    </a:ext>
                  </a:extLst>
                </a:gridCol>
                <a:gridCol w="1080616">
                  <a:extLst>
                    <a:ext uri="{9D8B030D-6E8A-4147-A177-3AD203B41FA5}">
                      <a16:colId xmlns:a16="http://schemas.microsoft.com/office/drawing/2014/main" val="2674302676"/>
                    </a:ext>
                  </a:extLst>
                </a:gridCol>
                <a:gridCol w="980224">
                  <a:extLst>
                    <a:ext uri="{9D8B030D-6E8A-4147-A177-3AD203B41FA5}">
                      <a16:colId xmlns:a16="http://schemas.microsoft.com/office/drawing/2014/main" val="3272538032"/>
                    </a:ext>
                  </a:extLst>
                </a:gridCol>
                <a:gridCol w="1565217">
                  <a:extLst>
                    <a:ext uri="{9D8B030D-6E8A-4147-A177-3AD203B41FA5}">
                      <a16:colId xmlns:a16="http://schemas.microsoft.com/office/drawing/2014/main" val="3040994961"/>
                    </a:ext>
                  </a:extLst>
                </a:gridCol>
                <a:gridCol w="1430794">
                  <a:extLst>
                    <a:ext uri="{9D8B030D-6E8A-4147-A177-3AD203B41FA5}">
                      <a16:colId xmlns:a16="http://schemas.microsoft.com/office/drawing/2014/main" val="2299310817"/>
                    </a:ext>
                  </a:extLst>
                </a:gridCol>
                <a:gridCol w="572120">
                  <a:extLst>
                    <a:ext uri="{9D8B030D-6E8A-4147-A177-3AD203B41FA5}">
                      <a16:colId xmlns:a16="http://schemas.microsoft.com/office/drawing/2014/main" val="1766391257"/>
                    </a:ext>
                  </a:extLst>
                </a:gridCol>
              </a:tblGrid>
              <a:tr h="384165">
                <a:tc>
                  <a:txBody>
                    <a:bodyPr/>
                    <a:lstStyle/>
                    <a:p>
                      <a:pPr algn="ctr">
                        <a:lnSpc>
                          <a:spcPct val="115000"/>
                        </a:lnSpc>
                        <a:spcAft>
                          <a:spcPts val="800"/>
                        </a:spcAft>
                        <a:buNone/>
                      </a:pPr>
                      <a:r>
                        <a:rPr lang="en-GB" sz="1050" kern="100">
                          <a:effectLst/>
                        </a:rPr>
                        <a:t>S.No</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Goal</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Sustainability Benefit</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Ease of implementation</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Measurement Criteria</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Success Indicators</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tc>
                  <a:txBody>
                    <a:bodyPr/>
                    <a:lstStyle/>
                    <a:p>
                      <a:pPr algn="ctr">
                        <a:lnSpc>
                          <a:spcPct val="115000"/>
                        </a:lnSpc>
                        <a:spcAft>
                          <a:spcPts val="800"/>
                        </a:spcAft>
                        <a:buNone/>
                      </a:pPr>
                      <a:r>
                        <a:rPr lang="en-GB" sz="1050" kern="100">
                          <a:effectLst/>
                        </a:rPr>
                        <a:t>Deadline</a:t>
                      </a:r>
                      <a:endParaRPr lang="en-IE" sz="1100" kern="100">
                        <a:effectLst/>
                        <a:latin typeface="Calibri" panose="020F0502020204030204" pitchFamily="34" charset="0"/>
                        <a:ea typeface="Calibri" panose="020F0502020204030204" pitchFamily="34" charset="0"/>
                        <a:cs typeface="Latha" panose="020B0604020202020204" pitchFamily="34" charset="0"/>
                      </a:endParaRPr>
                    </a:p>
                  </a:txBody>
                  <a:tcPr marL="50496" marR="50496" marT="0" marB="0"/>
                </a:tc>
                <a:extLst>
                  <a:ext uri="{0D108BD9-81ED-4DB2-BD59-A6C34878D82A}">
                    <a16:rowId xmlns:a16="http://schemas.microsoft.com/office/drawing/2014/main" val="4115905547"/>
                  </a:ext>
                </a:extLst>
              </a:tr>
              <a:tr h="1369904">
                <a:tc>
                  <a:txBody>
                    <a:bodyPr/>
                    <a:lstStyle/>
                    <a:p>
                      <a:pPr algn="ctr">
                        <a:lnSpc>
                          <a:spcPct val="115000"/>
                        </a:lnSpc>
                        <a:spcAft>
                          <a:spcPts val="800"/>
                        </a:spcAft>
                        <a:buNone/>
                      </a:pPr>
                      <a:r>
                        <a:rPr lang="en-GB" sz="1100" b="1" kern="100">
                          <a:solidFill>
                            <a:srgbClr val="FFFFFF"/>
                          </a:solidFill>
                          <a:effectLst/>
                          <a:latin typeface="Aptos" panose="020B0004020202020204" pitchFamily="34" charset="0"/>
                          <a:ea typeface="Calibri" panose="020F0502020204030204" pitchFamily="34" charset="0"/>
                          <a:cs typeface="Latha" panose="020B0604020202020204" pitchFamily="34" charset="0"/>
                        </a:rPr>
                        <a:t>6</a:t>
                      </a:r>
                      <a:endParaRPr lang="en-IE" sz="1200" kern="100">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Digitise invoices and receipts to cut down on paper use</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Minimizes paper consumption and saves costs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Easy</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Choose digital invoicing tool</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Notify customers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Phase out paper</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Evaluate transition</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marL="342900" lvl="0" indent="-342900" algn="l">
                        <a:lnSpc>
                          <a:spcPct val="115000"/>
                        </a:lnSpc>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Percentage of digital invoices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spcAft>
                          <a:spcPts val="800"/>
                        </a:spcAft>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Paper cost savings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In one month</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extLst>
                  <a:ext uri="{0D108BD9-81ED-4DB2-BD59-A6C34878D82A}">
                    <a16:rowId xmlns:a16="http://schemas.microsoft.com/office/drawing/2014/main" val="2342374958"/>
                  </a:ext>
                </a:extLst>
              </a:tr>
              <a:tr h="975609">
                <a:tc>
                  <a:txBody>
                    <a:bodyPr/>
                    <a:lstStyle/>
                    <a:p>
                      <a:pPr algn="ctr">
                        <a:lnSpc>
                          <a:spcPct val="115000"/>
                        </a:lnSpc>
                        <a:spcAft>
                          <a:spcPts val="800"/>
                        </a:spcAft>
                        <a:buNone/>
                      </a:pPr>
                      <a:r>
                        <a:rPr lang="en-GB" sz="1100" b="1" kern="100" dirty="0">
                          <a:solidFill>
                            <a:schemeClr val="bg1"/>
                          </a:solidFill>
                          <a:effectLst/>
                          <a:latin typeface="Aptos" panose="020B0004020202020204" pitchFamily="34" charset="0"/>
                          <a:ea typeface="Calibri" panose="020F0502020204030204" pitchFamily="34" charset="0"/>
                          <a:cs typeface="Latha" panose="020B0604020202020204" pitchFamily="34" charset="0"/>
                        </a:rPr>
                        <a:t>7</a:t>
                      </a:r>
                      <a:endParaRPr lang="en-IE" sz="1200" kern="100" dirty="0">
                        <a:solidFill>
                          <a:schemeClr val="bg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Host a community clean-up or green awareness event</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Engages community and promotes sustainability values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Easy</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Plan date and location</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Partner with local organisations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Promote event</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Run and document it</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marL="342900" lvl="0" indent="-342900" algn="l">
                        <a:lnSpc>
                          <a:spcPct val="115000"/>
                        </a:lnSpc>
                        <a:buFont typeface="Symbol" panose="05050102010706020507" pitchFamily="18" charset="2"/>
                        <a:buChar char=""/>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Event attendance</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spcAft>
                          <a:spcPts val="800"/>
                        </a:spcAft>
                        <a:buFont typeface="Symbol" panose="05050102010706020507" pitchFamily="18" charset="2"/>
                        <a:buChar char=""/>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Feedback from participants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Starting in 3 months, for every 6 months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extLst>
                  <a:ext uri="{0D108BD9-81ED-4DB2-BD59-A6C34878D82A}">
                    <a16:rowId xmlns:a16="http://schemas.microsoft.com/office/drawing/2014/main" val="3216936801"/>
                  </a:ext>
                </a:extLst>
              </a:tr>
              <a:tr h="1172756">
                <a:tc>
                  <a:txBody>
                    <a:bodyPr/>
                    <a:lstStyle/>
                    <a:p>
                      <a:pPr algn="ctr">
                        <a:lnSpc>
                          <a:spcPct val="115000"/>
                        </a:lnSpc>
                        <a:spcAft>
                          <a:spcPts val="800"/>
                        </a:spcAft>
                        <a:buNone/>
                      </a:pPr>
                      <a:r>
                        <a:rPr lang="en-GB" sz="1100" b="1" kern="100">
                          <a:effectLst/>
                          <a:latin typeface="Aptos" panose="020B0004020202020204" pitchFamily="34" charset="0"/>
                          <a:ea typeface="Calibri" panose="020F0502020204030204" pitchFamily="34" charset="0"/>
                          <a:cs typeface="Latha" panose="020B0604020202020204" pitchFamily="34" charset="0"/>
                        </a:rPr>
                        <a:t>8</a:t>
                      </a:r>
                      <a:endParaRPr lang="en-IE" sz="1200" kern="100">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Train staff on sustainability practices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Empowers team and ensures consistent green practices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Easy</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marL="342900" lvl="0" indent="-342900" algn="l">
                        <a:lnSpc>
                          <a:spcPct val="115000"/>
                        </a:lnSpc>
                        <a:buFont typeface="+mj-lt"/>
                        <a:buAutoNum type="arabicPeriod"/>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Identify key topics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Develop or source materials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Conduct sessions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Gather feedback</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marL="342900" lvl="0" indent="-342900" algn="l">
                        <a:lnSpc>
                          <a:spcPct val="115000"/>
                        </a:lnSpc>
                        <a:buFont typeface="Symbol" panose="05050102010706020507" pitchFamily="18" charset="2"/>
                        <a:buChar char=""/>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Training completion rate</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spcAft>
                          <a:spcPts val="800"/>
                        </a:spcAft>
                        <a:buFont typeface="Symbol" panose="05050102010706020507" pitchFamily="18" charset="2"/>
                        <a:buChar char=""/>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Knowledge assessment results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In 3 months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extLst>
                  <a:ext uri="{0D108BD9-81ED-4DB2-BD59-A6C34878D82A}">
                    <a16:rowId xmlns:a16="http://schemas.microsoft.com/office/drawing/2014/main" val="2044247820"/>
                  </a:ext>
                </a:extLst>
              </a:tr>
              <a:tr h="1156998">
                <a:tc>
                  <a:txBody>
                    <a:bodyPr/>
                    <a:lstStyle/>
                    <a:p>
                      <a:pPr algn="ctr">
                        <a:lnSpc>
                          <a:spcPct val="115000"/>
                        </a:lnSpc>
                        <a:spcAft>
                          <a:spcPts val="800"/>
                        </a:spcAft>
                        <a:buNone/>
                      </a:pPr>
                      <a:r>
                        <a:rPr lang="en-GB" sz="1100" b="1" kern="100" dirty="0">
                          <a:solidFill>
                            <a:schemeClr val="bg1"/>
                          </a:solidFill>
                          <a:effectLst/>
                          <a:latin typeface="Aptos" panose="020B0004020202020204" pitchFamily="34" charset="0"/>
                          <a:ea typeface="Calibri" panose="020F0502020204030204" pitchFamily="34" charset="0"/>
                          <a:cs typeface="Latha" panose="020B0604020202020204" pitchFamily="34" charset="0"/>
                        </a:rPr>
                        <a:t>9</a:t>
                      </a:r>
                      <a:endParaRPr lang="en-IE" sz="1200" kern="100" dirty="0">
                        <a:solidFill>
                          <a:schemeClr val="bg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Use only eco-certified cleaning products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Reduces chemical pollution and supports greener production</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Easy</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Audit current products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Research certified options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Replace stock</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Train staff</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marL="342900" lvl="0" indent="-342900" algn="l">
                        <a:lnSpc>
                          <a:spcPct val="115000"/>
                        </a:lnSpc>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Percentage of eco-certified products used</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spcAft>
                          <a:spcPts val="800"/>
                        </a:spcAft>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Purchase receipts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In 3 months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extLst>
                  <a:ext uri="{0D108BD9-81ED-4DB2-BD59-A6C34878D82A}">
                    <a16:rowId xmlns:a16="http://schemas.microsoft.com/office/drawing/2014/main" val="2339700273"/>
                  </a:ext>
                </a:extLst>
              </a:tr>
              <a:tr h="975609">
                <a:tc>
                  <a:txBody>
                    <a:bodyPr/>
                    <a:lstStyle/>
                    <a:p>
                      <a:pPr algn="ctr">
                        <a:lnSpc>
                          <a:spcPct val="115000"/>
                        </a:lnSpc>
                        <a:spcAft>
                          <a:spcPts val="800"/>
                        </a:spcAft>
                        <a:buNone/>
                      </a:pPr>
                      <a:r>
                        <a:rPr lang="en-GB" sz="1100" b="1" kern="100">
                          <a:effectLst/>
                          <a:latin typeface="Aptos" panose="020B0004020202020204" pitchFamily="34" charset="0"/>
                          <a:ea typeface="Calibri" panose="020F0502020204030204" pitchFamily="34" charset="0"/>
                          <a:cs typeface="Latha" panose="020B0604020202020204" pitchFamily="34" charset="0"/>
                        </a:rPr>
                        <a:t>10</a:t>
                      </a:r>
                      <a:endParaRPr lang="en-IE" sz="1200" kern="100">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Offset carbon footprint from deliveries</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Mitigates emissions impact from transport</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algn="ctr">
                        <a:lnSpc>
                          <a:spcPct val="115000"/>
                        </a:lnSpc>
                        <a:spcAft>
                          <a:spcPts val="800"/>
                        </a:spcAft>
                        <a:buNone/>
                      </a:pPr>
                      <a:r>
                        <a:rPr lang="en-GB" sz="1100" b="0" kern="100">
                          <a:solidFill>
                            <a:srgbClr val="010101"/>
                          </a:solidFill>
                          <a:effectLst/>
                          <a:latin typeface="Aptos" panose="020B0004020202020204" pitchFamily="34" charset="0"/>
                          <a:ea typeface="Calibri" panose="020F0502020204030204" pitchFamily="34" charset="0"/>
                          <a:cs typeface="Latha" panose="020B0604020202020204" pitchFamily="34" charset="0"/>
                        </a:rPr>
                        <a:t>Difficult</a:t>
                      </a:r>
                      <a:endParaRPr lang="en-IE" sz="1200" b="0" kern="10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tc>
                  <a:txBody>
                    <a:bodyPr/>
                    <a:lstStyle/>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Calculate emissions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Choose offset partner</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Contribute regularly</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buFont typeface="+mj-lt"/>
                        <a:buAutoNum type="arabicPeriod"/>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Communicate efforts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marL="342900" lvl="0" indent="-342900" algn="l">
                        <a:lnSpc>
                          <a:spcPct val="115000"/>
                        </a:lnSpc>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Tons of CO2 offset</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p>
                      <a:pPr marL="342900" lvl="0" indent="-342900" algn="l">
                        <a:lnSpc>
                          <a:spcPct val="115000"/>
                        </a:lnSpc>
                        <a:spcAft>
                          <a:spcPts val="800"/>
                        </a:spcAft>
                        <a:buFont typeface="Symbol" panose="05050102010706020507" pitchFamily="18" charset="2"/>
                        <a:buChar char=""/>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Offset certificates</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tc>
                <a:tc>
                  <a:txBody>
                    <a:bodyPr/>
                    <a:lstStyle/>
                    <a:p>
                      <a:pPr algn="ctr">
                        <a:lnSpc>
                          <a:spcPct val="115000"/>
                        </a:lnSpc>
                        <a:spcAft>
                          <a:spcPts val="800"/>
                        </a:spcAft>
                        <a:buNone/>
                      </a:pPr>
                      <a:r>
                        <a:rPr lang="en-GB" sz="1100" b="0" kern="100" dirty="0">
                          <a:solidFill>
                            <a:srgbClr val="010101"/>
                          </a:solidFill>
                          <a:effectLst/>
                          <a:latin typeface="Aptos" panose="020B0004020202020204" pitchFamily="34" charset="0"/>
                          <a:ea typeface="Calibri" panose="020F0502020204030204" pitchFamily="34" charset="0"/>
                          <a:cs typeface="Latha" panose="020B0604020202020204" pitchFamily="34" charset="0"/>
                        </a:rPr>
                        <a:t>In one year</a:t>
                      </a:r>
                      <a:endParaRPr lang="en-IE" sz="1200" b="0" kern="100" dirty="0">
                        <a:solidFill>
                          <a:srgbClr val="010101"/>
                        </a:solidFill>
                        <a:effectLst/>
                        <a:latin typeface="Calibri" panose="020F0502020204030204" pitchFamily="34" charset="0"/>
                        <a:ea typeface="Calibri" panose="020F0502020204030204" pitchFamily="34" charset="0"/>
                        <a:cs typeface="Latha" panose="020B0604020202020204" pitchFamily="34" charset="0"/>
                      </a:endParaRPr>
                    </a:p>
                  </a:txBody>
                  <a:tcPr marL="68580" marR="68580" marT="0" marB="0" anchor="ctr"/>
                </a:tc>
                <a:extLst>
                  <a:ext uri="{0D108BD9-81ED-4DB2-BD59-A6C34878D82A}">
                    <a16:rowId xmlns:a16="http://schemas.microsoft.com/office/drawing/2014/main" val="3614062862"/>
                  </a:ext>
                </a:extLst>
              </a:tr>
            </a:tbl>
          </a:graphicData>
        </a:graphic>
      </p:graphicFrame>
    </p:spTree>
    <p:extLst>
      <p:ext uri="{BB962C8B-B14F-4D97-AF65-F5344CB8AC3E}">
        <p14:creationId xmlns:p14="http://schemas.microsoft.com/office/powerpoint/2010/main" val="1675787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3030</TotalTime>
  <Words>651</Words>
  <Application>Microsoft Office PowerPoint</Application>
  <PresentationFormat>Custom</PresentationFormat>
  <Paragraphs>139</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Aptos</vt:lpstr>
      <vt:lpstr>Arial</vt:lpstr>
      <vt:lpstr>Calibri</vt:lpstr>
      <vt:lpstr>Montserrat</vt:lpstr>
      <vt:lpstr>Symbol</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Laurence Cole</cp:lastModifiedBy>
  <cp:revision>313</cp:revision>
  <dcterms:created xsi:type="dcterms:W3CDTF">2018-08-04T19:06:08Z</dcterms:created>
  <dcterms:modified xsi:type="dcterms:W3CDTF">2025-09-04T07:06:07Z</dcterms:modified>
</cp:coreProperties>
</file>